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8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76"/>
  </p:notesMasterIdLst>
  <p:handoutMasterIdLst>
    <p:handoutMasterId r:id="rId77"/>
  </p:handoutMasterIdLst>
  <p:sldIdLst>
    <p:sldId id="2740" r:id="rId2"/>
    <p:sldId id="2664" r:id="rId3"/>
    <p:sldId id="2697" r:id="rId4"/>
    <p:sldId id="2847" r:id="rId5"/>
    <p:sldId id="2843" r:id="rId6"/>
    <p:sldId id="2854" r:id="rId7"/>
    <p:sldId id="2855" r:id="rId8"/>
    <p:sldId id="2871" r:id="rId9"/>
    <p:sldId id="2856" r:id="rId10"/>
    <p:sldId id="2857" r:id="rId11"/>
    <p:sldId id="2845" r:id="rId12"/>
    <p:sldId id="2850" r:id="rId13"/>
    <p:sldId id="2852" r:id="rId14"/>
    <p:sldId id="2875" r:id="rId15"/>
    <p:sldId id="2859" r:id="rId16"/>
    <p:sldId id="2849" r:id="rId17"/>
    <p:sldId id="2407" r:id="rId18"/>
    <p:sldId id="2587" r:id="rId19"/>
    <p:sldId id="2860" r:id="rId20"/>
    <p:sldId id="2861" r:id="rId21"/>
    <p:sldId id="2862" r:id="rId22"/>
    <p:sldId id="2863" r:id="rId23"/>
    <p:sldId id="2718" r:id="rId24"/>
    <p:sldId id="1965" r:id="rId25"/>
    <p:sldId id="2809" r:id="rId26"/>
    <p:sldId id="1863" r:id="rId27"/>
    <p:sldId id="2865" r:id="rId28"/>
    <p:sldId id="2710" r:id="rId29"/>
    <p:sldId id="2746" r:id="rId30"/>
    <p:sldId id="1967" r:id="rId31"/>
    <p:sldId id="2023" r:id="rId32"/>
    <p:sldId id="2411" r:id="rId33"/>
    <p:sldId id="2689" r:id="rId34"/>
    <p:sldId id="2878" r:id="rId35"/>
    <p:sldId id="2858" r:id="rId36"/>
    <p:sldId id="2879" r:id="rId37"/>
    <p:sldId id="2880" r:id="rId38"/>
    <p:sldId id="2048" r:id="rId39"/>
    <p:sldId id="2786" r:id="rId40"/>
    <p:sldId id="2788" r:id="rId41"/>
    <p:sldId id="2602" r:id="rId42"/>
    <p:sldId id="2915" r:id="rId43"/>
    <p:sldId id="2614" r:id="rId44"/>
    <p:sldId id="2944" r:id="rId45"/>
    <p:sldId id="2052" r:id="rId46"/>
    <p:sldId id="2888" r:id="rId47"/>
    <p:sldId id="2883" r:id="rId48"/>
    <p:sldId id="2882" r:id="rId49"/>
    <p:sldId id="2054" r:id="rId50"/>
    <p:sldId id="2870" r:id="rId51"/>
    <p:sldId id="2916" r:id="rId52"/>
    <p:sldId id="2917" r:id="rId53"/>
    <p:sldId id="2866" r:id="rId54"/>
    <p:sldId id="2918" r:id="rId55"/>
    <p:sldId id="2919" r:id="rId56"/>
    <p:sldId id="2920" r:id="rId57"/>
    <p:sldId id="2939" r:id="rId58"/>
    <p:sldId id="2792" r:id="rId59"/>
    <p:sldId id="2055" r:id="rId60"/>
    <p:sldId id="2940" r:id="rId61"/>
    <p:sldId id="2941" r:id="rId62"/>
    <p:sldId id="2056" r:id="rId63"/>
    <p:sldId id="2942" r:id="rId64"/>
    <p:sldId id="2057" r:id="rId65"/>
    <p:sldId id="2791" r:id="rId66"/>
    <p:sldId id="2890" r:id="rId67"/>
    <p:sldId id="2891" r:id="rId68"/>
    <p:sldId id="2816" r:id="rId69"/>
    <p:sldId id="2921" r:id="rId70"/>
    <p:sldId id="2943" r:id="rId71"/>
    <p:sldId id="2945" r:id="rId72"/>
    <p:sldId id="2877" r:id="rId73"/>
    <p:sldId id="2864" r:id="rId74"/>
    <p:sldId id="2872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440"/>
    <a:srgbClr val="2C895B"/>
    <a:srgbClr val="F3753F"/>
    <a:srgbClr val="F3E9D5"/>
    <a:srgbClr val="738260"/>
    <a:srgbClr val="788965"/>
    <a:srgbClr val="D0D0D0"/>
    <a:srgbClr val="D3D3D3"/>
    <a:srgbClr val="D8D8D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2"/>
    <p:restoredTop sz="96285"/>
  </p:normalViewPr>
  <p:slideViewPr>
    <p:cSldViewPr snapToGrid="0" snapToObjects="1">
      <p:cViewPr varScale="1">
        <p:scale>
          <a:sx n="170" d="100"/>
          <a:sy n="170" d="100"/>
        </p:scale>
        <p:origin x="3832" y="176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43" d="100"/>
          <a:sy n="143" d="100"/>
        </p:scale>
        <p:origin x="676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11/1/22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11/1/22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56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32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31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30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21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552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706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35193-C05C-4279-8845-E59698DB81F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47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96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CCDD2E-4838-27CC-8370-A79B816D13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90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528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E69F076-E5A4-8649-9256-A017674C4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741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1FF28EB-1C03-C244-8DB5-F43F19BFA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8199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4A33F0C-2A4A-C44C-8AED-C993C2AD44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9657" y="3683276"/>
            <a:ext cx="3273426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4FAB04-B57D-404F-994F-1800028DAD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6741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FCC7F69-FFA1-3542-890F-D40A1F2C95C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07246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35A66D-ABBD-FD48-B00D-86E260F011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29657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6DDA35-21BC-254F-BE07-6B2D68F127A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87375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779E0CB-EA55-D645-8276-3397462D86F4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4208089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76E58CC-E290-3741-9EE5-12B900DC062A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829658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F0A7E6C-F96D-174D-AA27-A836523FA9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3005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process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pieren 6">
            <a:extLst>
              <a:ext uri="{FF2B5EF4-FFF2-40B4-BE49-F238E27FC236}">
                <a16:creationId xmlns:a16="http://schemas.microsoft.com/office/drawing/2014/main" id="{0E350D8E-F3C0-CA4B-AAEA-810E02ADAD8E}"/>
              </a:ext>
            </a:extLst>
          </p:cNvPr>
          <p:cNvGrpSpPr/>
          <p:nvPr userDrawn="1"/>
        </p:nvGrpSpPr>
        <p:grpSpPr>
          <a:xfrm>
            <a:off x="587877" y="2056686"/>
            <a:ext cx="10480915" cy="4148046"/>
            <a:chOff x="540000" y="1618968"/>
            <a:chExt cx="11263321" cy="4457700"/>
          </a:xfrm>
        </p:grpSpPr>
        <p:grpSp>
          <p:nvGrpSpPr>
            <p:cNvPr id="72" name="TIMELINE">
              <a:extLst>
                <a:ext uri="{FF2B5EF4-FFF2-40B4-BE49-F238E27FC236}">
                  <a16:creationId xmlns:a16="http://schemas.microsoft.com/office/drawing/2014/main" id="{C1D6EE86-9A6C-0F45-BE85-2AFA67CD214C}"/>
                </a:ext>
              </a:extLst>
            </p:cNvPr>
            <p:cNvGrpSpPr/>
            <p:nvPr/>
          </p:nvGrpSpPr>
          <p:grpSpPr bwMode="gray">
            <a:xfrm>
              <a:off x="540000" y="3591297"/>
              <a:ext cx="11263321" cy="520049"/>
              <a:chOff x="540000" y="3400125"/>
              <a:chExt cx="11263321" cy="520049"/>
            </a:xfrm>
          </p:grpSpPr>
          <p:sp>
            <p:nvSpPr>
              <p:cNvPr id="79" name="Arrow 1">
                <a:extLst>
                  <a:ext uri="{FF2B5EF4-FFF2-40B4-BE49-F238E27FC236}">
                    <a16:creationId xmlns:a16="http://schemas.microsoft.com/office/drawing/2014/main" id="{6CBC12B2-7E56-1845-BB60-CFBF613637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40000" y="3400126"/>
                <a:ext cx="2088517" cy="520048"/>
              </a:xfrm>
              <a:prstGeom prst="homePlate">
                <a:avLst>
                  <a:gd name="adj" fmla="val 36314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1</a:t>
                </a:r>
              </a:p>
            </p:txBody>
          </p:sp>
          <p:sp>
            <p:nvSpPr>
              <p:cNvPr id="80" name="Arrow 2">
                <a:extLst>
                  <a:ext uri="{FF2B5EF4-FFF2-40B4-BE49-F238E27FC236}">
                    <a16:creationId xmlns:a16="http://schemas.microsoft.com/office/drawing/2014/main" id="{B4A6569F-2922-DF4A-B892-DEACBC59565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74960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2</a:t>
                </a:r>
              </a:p>
            </p:txBody>
          </p:sp>
          <p:sp>
            <p:nvSpPr>
              <p:cNvPr id="81" name="Arrow 3">
                <a:extLst>
                  <a:ext uri="{FF2B5EF4-FFF2-40B4-BE49-F238E27FC236}">
                    <a16:creationId xmlns:a16="http://schemas.microsoft.com/office/drawing/2014/main" id="{46B5FD33-6012-3B48-AD49-306382B33E7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20992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3</a:t>
                </a:r>
              </a:p>
            </p:txBody>
          </p:sp>
          <p:sp>
            <p:nvSpPr>
              <p:cNvPr id="82" name="Arrow 4">
                <a:extLst>
                  <a:ext uri="{FF2B5EF4-FFF2-40B4-BE49-F238E27FC236}">
                    <a16:creationId xmlns:a16="http://schemas.microsoft.com/office/drawing/2014/main" id="{4BBD97CF-C378-C447-97A9-6453F08395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04488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4</a:t>
                </a:r>
              </a:p>
            </p:txBody>
          </p:sp>
          <p:sp>
            <p:nvSpPr>
              <p:cNvPr id="83" name="Arrow 5">
                <a:extLst>
                  <a:ext uri="{FF2B5EF4-FFF2-40B4-BE49-F238E27FC236}">
                    <a16:creationId xmlns:a16="http://schemas.microsoft.com/office/drawing/2014/main" id="{4E377499-6375-3D42-B65B-67CCC1FE40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79844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5</a:t>
                </a:r>
              </a:p>
            </p:txBody>
          </p:sp>
          <p:sp>
            <p:nvSpPr>
              <p:cNvPr id="84" name="Arrow 6">
                <a:extLst>
                  <a:ext uri="{FF2B5EF4-FFF2-40B4-BE49-F238E27FC236}">
                    <a16:creationId xmlns:a16="http://schemas.microsoft.com/office/drawing/2014/main" id="{F89FBF72-02DE-CB41-B801-D1CD5371B60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714804" y="3400125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2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6</a:t>
                </a:r>
              </a:p>
            </p:txBody>
          </p:sp>
        </p:grp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B61DAF7C-F5FA-CA4D-9673-327185B46F53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540000" y="1618968"/>
              <a:ext cx="0" cy="1704203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E9B19F07-92B6-5C42-ABB9-F674CE75A242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2374962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35FCBCBC-F2B9-3543-A9DD-F8CD7B74C5D1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4209922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68DD63D8-FB93-F845-B7A1-AC1EF3EADD6F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flipV="1">
              <a:off x="7879844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20FC4EF6-A10C-9A46-B66D-5AE14AA1F8B9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6044883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8" name="Line">
              <a:extLst>
                <a:ext uri="{FF2B5EF4-FFF2-40B4-BE49-F238E27FC236}">
                  <a16:creationId xmlns:a16="http://schemas.microsoft.com/office/drawing/2014/main" id="{B53E7C68-5F8A-074A-8FEF-5E5D36086A2B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9714804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07375-C0EA-E340-A9AC-A77865E20F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8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6F15CF82-2CD0-2E4F-B34F-AC86E00A5A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41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F4B466D3-DE16-C74A-9FA5-31292178F9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04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AD72481F-6EA1-0D47-A9D4-5D946615D3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50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052959B-018D-4545-8E2B-93429D9EB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13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639A20CE-0D6D-EA4E-997F-B0B0A659F9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76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85" name="Text Placeholder 12">
            <a:extLst>
              <a:ext uri="{FF2B5EF4-FFF2-40B4-BE49-F238E27FC236}">
                <a16:creationId xmlns:a16="http://schemas.microsoft.com/office/drawing/2014/main" id="{03E96EA5-1DA7-594B-95A9-739E8D4F5F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85288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C7F7CF2-A577-2546-9316-0CC2160E4A6F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F2EC81-72AE-A74F-A934-235E12C98EA9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31912-DD3F-DA41-B87E-CFF4C88B787B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A93CFA-D12D-1748-9E4C-3BBC9D29AA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0774" y="5441338"/>
            <a:ext cx="1787250" cy="339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0299BF-3553-784B-AB74-5F461FA0CDB4}"/>
              </a:ext>
            </a:extLst>
          </p:cNvPr>
          <p:cNvSpPr txBox="1"/>
          <p:nvPr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>
                <a:solidFill>
                  <a:schemeClr val="accent1"/>
                </a:solidFill>
              </a:rPr>
              <a:t>Thank you.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A0EDCA-D6E9-4749-ADC1-6D9106036384}"/>
              </a:ext>
            </a:extLst>
          </p:cNvPr>
          <p:cNvSpPr txBox="1"/>
          <p:nvPr/>
        </p:nvSpPr>
        <p:spPr>
          <a:xfrm>
            <a:off x="-3200" y="5992626"/>
            <a:ext cx="12195200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©2018 Teradata</a:t>
            </a:r>
            <a:endParaRPr lang="en-US" sz="1000" b="1">
              <a:solidFill>
                <a:schemeClr val="bg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A011A7-DFB2-DB44-9E1C-CC59AB0FCB81}"/>
              </a:ext>
            </a:extLst>
          </p:cNvPr>
          <p:cNvSpPr/>
          <p:nvPr userDrawn="1"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CA0D1-A0A5-134A-8AB5-0B7C7F583103}"/>
              </a:ext>
            </a:extLst>
          </p:cNvPr>
          <p:cNvSpPr txBox="1"/>
          <p:nvPr userDrawn="1"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028066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g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1867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3035047"/>
            <a:ext cx="12192000" cy="787908"/>
          </a:xfrm>
          <a:solidFill>
            <a:schemeClr val="accent1">
              <a:alpha val="90000"/>
            </a:schemeClr>
          </a:solidFill>
        </p:spPr>
        <p:txBody>
          <a:bodyPr wrap="square" lIns="182880" tIns="182880" rIns="182880" bIns="18288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tabLst/>
              <a:defRPr sz="32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24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80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4361870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54273"/>
            <a:ext cx="4114800" cy="1692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264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2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8" r:id="rId2"/>
    <p:sldLayoutId id="2147483769" r:id="rId3"/>
    <p:sldLayoutId id="2147483774" r:id="rId4"/>
    <p:sldLayoutId id="2147483794" r:id="rId5"/>
    <p:sldLayoutId id="2147483773" r:id="rId6"/>
    <p:sldLayoutId id="2147483795" r:id="rId7"/>
    <p:sldLayoutId id="2147483796" r:id="rId8"/>
    <p:sldLayoutId id="2147483778" r:id="rId9"/>
    <p:sldLayoutId id="2147483779" r:id="rId10"/>
    <p:sldLayoutId id="2147483790" r:id="rId11"/>
    <p:sldLayoutId id="2147483793" r:id="rId12"/>
    <p:sldLayoutId id="2147483797" r:id="rId13"/>
    <p:sldLayoutId id="2147483798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18" Type="http://schemas.openxmlformats.org/officeDocument/2006/relationships/tags" Target="../tags/tag21.xml"/><Relationship Id="rId3" Type="http://schemas.openxmlformats.org/officeDocument/2006/relationships/tags" Target="../tags/tag6.xml"/><Relationship Id="rId21" Type="http://schemas.openxmlformats.org/officeDocument/2006/relationships/tags" Target="../tags/tag24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17" Type="http://schemas.openxmlformats.org/officeDocument/2006/relationships/tags" Target="../tags/tag20.xml"/><Relationship Id="rId2" Type="http://schemas.openxmlformats.org/officeDocument/2006/relationships/tags" Target="../tags/tag5.xml"/><Relationship Id="rId16" Type="http://schemas.openxmlformats.org/officeDocument/2006/relationships/tags" Target="../tags/tag19.xml"/><Relationship Id="rId20" Type="http://schemas.openxmlformats.org/officeDocument/2006/relationships/tags" Target="../tags/tag23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5" Type="http://schemas.openxmlformats.org/officeDocument/2006/relationships/tags" Target="../tags/tag8.xml"/><Relationship Id="rId15" Type="http://schemas.openxmlformats.org/officeDocument/2006/relationships/tags" Target="../tags/tag18.xml"/><Relationship Id="rId23" Type="http://schemas.openxmlformats.org/officeDocument/2006/relationships/notesSlide" Target="../notesSlides/notesSlide8.xml"/><Relationship Id="rId10" Type="http://schemas.openxmlformats.org/officeDocument/2006/relationships/tags" Target="../tags/tag13.xml"/><Relationship Id="rId19" Type="http://schemas.openxmlformats.org/officeDocument/2006/relationships/tags" Target="../tags/tag22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tags" Target="../tags/tag17.xml"/><Relationship Id="rId22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slideLayout" Target="../slideLayouts/slideLayout14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13" Type="http://schemas.openxmlformats.org/officeDocument/2006/relationships/slideLayout" Target="../slideLayouts/slideLayout14.xml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12" Type="http://schemas.openxmlformats.org/officeDocument/2006/relationships/tags" Target="../tags/tag42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tags" Target="../tags/tag41.xml"/><Relationship Id="rId5" Type="http://schemas.openxmlformats.org/officeDocument/2006/relationships/tags" Target="../tags/tag35.xml"/><Relationship Id="rId10" Type="http://schemas.openxmlformats.org/officeDocument/2006/relationships/tags" Target="../tags/tag40.xml"/><Relationship Id="rId4" Type="http://schemas.openxmlformats.org/officeDocument/2006/relationships/tags" Target="../tags/tag34.xml"/><Relationship Id="rId9" Type="http://schemas.openxmlformats.org/officeDocument/2006/relationships/tags" Target="../tags/tag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1304"/>
            <a:ext cx="7382010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83363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1.00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22727E5-5B15-724E-826E-36ABEDEC895F}"/>
              </a:ext>
            </a:extLst>
          </p:cNvPr>
          <p:cNvSpPr txBox="1">
            <a:spLocks/>
          </p:cNvSpPr>
          <p:nvPr/>
        </p:nvSpPr>
        <p:spPr>
          <a:xfrm>
            <a:off x="3837608" y="2182429"/>
            <a:ext cx="4516784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13 – November 1, 2022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E8581D4-3240-B84B-B927-EFFED5BE8CCD}"/>
              </a:ext>
            </a:extLst>
          </p:cNvPr>
          <p:cNvSpPr txBox="1">
            <a:spLocks/>
          </p:cNvSpPr>
          <p:nvPr/>
        </p:nvSpPr>
        <p:spPr>
          <a:xfrm>
            <a:off x="3519883" y="1427672"/>
            <a:ext cx="4761492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Aarch32 Assembly – Part 1</a:t>
            </a:r>
          </a:p>
        </p:txBody>
      </p:sp>
    </p:spTree>
    <p:extLst>
      <p:ext uri="{BB962C8B-B14F-4D97-AF65-F5344CB8AC3E}">
        <p14:creationId xmlns:p14="http://schemas.microsoft.com/office/powerpoint/2010/main" val="1541791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9932E2-C186-A00A-2E74-D09F279C2F4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5168" y="794359"/>
            <a:ext cx="11237113" cy="165359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Repeat the series of instructions in a loop means </a:t>
            </a:r>
            <a:r>
              <a:rPr lang="en-US" sz="2400" dirty="0">
                <a:solidFill>
                  <a:srgbClr val="F37440"/>
                </a:solidFill>
              </a:rPr>
              <a:t>altering the flow of execution</a:t>
            </a:r>
          </a:p>
          <a:p>
            <a:r>
              <a:rPr lang="en-US" sz="2400" dirty="0"/>
              <a:t>This is used with if statements and loops</a:t>
            </a:r>
          </a:p>
          <a:p>
            <a:r>
              <a:rPr lang="en-US" sz="2400" dirty="0"/>
              <a:t>Below is an </a:t>
            </a:r>
            <a:r>
              <a:rPr lang="en-US" sz="2400" dirty="0">
                <a:solidFill>
                  <a:srgbClr val="FF0000"/>
                </a:solidFill>
              </a:rPr>
              <a:t>infinite</a:t>
            </a:r>
            <a:r>
              <a:rPr lang="en-US" sz="2400" dirty="0"/>
              <a:t> loop (</a:t>
            </a:r>
            <a:r>
              <a:rPr lang="en-US" sz="2400" dirty="0" err="1"/>
              <a:t>br</a:t>
            </a:r>
            <a:r>
              <a:rPr lang="en-US" sz="2400" dirty="0"/>
              <a:t> instruction: unconditional branch: "</a:t>
            </a:r>
            <a:r>
              <a:rPr lang="en-US" sz="2400" dirty="0" err="1"/>
              <a:t>goto</a:t>
            </a:r>
            <a:r>
              <a:rPr lang="en-US" sz="2400" dirty="0"/>
              <a:t>"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8EDA57-27DF-FEC4-836C-33BEC78D7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Execution: Looping in the Execution 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2A348B-CB43-D209-BF96-59DFC6978FB5}"/>
              </a:ext>
            </a:extLst>
          </p:cNvPr>
          <p:cNvSpPr txBox="1"/>
          <p:nvPr/>
        </p:nvSpPr>
        <p:spPr>
          <a:xfrm>
            <a:off x="2745166" y="3397955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Lloop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r0, r1, r1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F57C3-460E-119D-7BC5-7C146C5D5FB3}"/>
              </a:ext>
            </a:extLst>
          </p:cNvPr>
          <p:cNvSpPr txBox="1"/>
          <p:nvPr/>
        </p:nvSpPr>
        <p:spPr>
          <a:xfrm>
            <a:off x="2745166" y="4003394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add r0, r0, r0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7D213A-2B25-94BC-EF9C-BFB6FFC56DA5}"/>
              </a:ext>
            </a:extLst>
          </p:cNvPr>
          <p:cNvSpPr txBox="1"/>
          <p:nvPr/>
        </p:nvSpPr>
        <p:spPr>
          <a:xfrm>
            <a:off x="2745166" y="4512985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add r0, r0, r0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D89BEF-A0B7-2768-E053-A4A4A2DF47DB}"/>
              </a:ext>
            </a:extLst>
          </p:cNvPr>
          <p:cNvSpPr txBox="1"/>
          <p:nvPr/>
        </p:nvSpPr>
        <p:spPr>
          <a:xfrm>
            <a:off x="2745166" y="5057481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sub r1, r0, r1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88A92-2691-0FB9-A199-5FEB4DF5D727}"/>
              </a:ext>
            </a:extLst>
          </p:cNvPr>
          <p:cNvSpPr txBox="1"/>
          <p:nvPr/>
        </p:nvSpPr>
        <p:spPr>
          <a:xfrm>
            <a:off x="8170834" y="3397956"/>
            <a:ext cx="273343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4 r1 =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BCF458-F76F-52DD-2B5A-1A6465B6AF95}"/>
              </a:ext>
            </a:extLst>
          </p:cNvPr>
          <p:cNvSpPr txBox="1"/>
          <p:nvPr/>
        </p:nvSpPr>
        <p:spPr>
          <a:xfrm>
            <a:off x="8170834" y="2817050"/>
            <a:ext cx="273343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 r1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4892D5-184F-4FDC-8D80-CD1833287855}"/>
              </a:ext>
            </a:extLst>
          </p:cNvPr>
          <p:cNvSpPr txBox="1"/>
          <p:nvPr/>
        </p:nvSpPr>
        <p:spPr>
          <a:xfrm>
            <a:off x="8170834" y="3951735"/>
            <a:ext cx="273344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8 r1 =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6FE7FB-C6F7-9C5E-AC20-704AC1FEA230}"/>
              </a:ext>
            </a:extLst>
          </p:cNvPr>
          <p:cNvSpPr txBox="1"/>
          <p:nvPr/>
        </p:nvSpPr>
        <p:spPr>
          <a:xfrm>
            <a:off x="8170835" y="4512985"/>
            <a:ext cx="273344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16 r1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7B07F-B250-B75A-0201-821B87721FAF}"/>
              </a:ext>
            </a:extLst>
          </p:cNvPr>
          <p:cNvSpPr txBox="1"/>
          <p:nvPr/>
        </p:nvSpPr>
        <p:spPr>
          <a:xfrm>
            <a:off x="8170834" y="5070498"/>
            <a:ext cx="273344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16 r1 = 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16621F-8D5E-799E-5D22-53D172B9F2D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4017EF-D148-97FF-58F6-85943BE3EF5D}"/>
              </a:ext>
            </a:extLst>
          </p:cNvPr>
          <p:cNvSpPr txBox="1"/>
          <p:nvPr/>
        </p:nvSpPr>
        <p:spPr>
          <a:xfrm>
            <a:off x="2745166" y="5601977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Lloop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</p:txBody>
      </p:sp>
      <p:sp>
        <p:nvSpPr>
          <p:cNvPr id="15" name="Circular Arrow 14">
            <a:extLst>
              <a:ext uri="{FF2B5EF4-FFF2-40B4-BE49-F238E27FC236}">
                <a16:creationId xmlns:a16="http://schemas.microsoft.com/office/drawing/2014/main" id="{2BD60E46-C1D2-B4F1-C81C-195663FFDE31}"/>
              </a:ext>
            </a:extLst>
          </p:cNvPr>
          <p:cNvSpPr/>
          <p:nvPr/>
        </p:nvSpPr>
        <p:spPr>
          <a:xfrm rot="16200000">
            <a:off x="1441897" y="3794062"/>
            <a:ext cx="2758268" cy="2021286"/>
          </a:xfrm>
          <a:prstGeom prst="circularArrow">
            <a:avLst>
              <a:gd name="adj1" fmla="val 6610"/>
              <a:gd name="adj2" fmla="val 690887"/>
              <a:gd name="adj3" fmla="val 20414060"/>
              <a:gd name="adj4" fmla="val 11185238"/>
              <a:gd name="adj5" fmla="val 142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2E9A41-4435-8240-BB9C-8BA5B003BF07}"/>
              </a:ext>
            </a:extLst>
          </p:cNvPr>
          <p:cNvSpPr txBox="1"/>
          <p:nvPr/>
        </p:nvSpPr>
        <p:spPr>
          <a:xfrm>
            <a:off x="2476080" y="6293771"/>
            <a:ext cx="713528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branch to the instruction at memory location with the label:  .</a:t>
            </a:r>
            <a:r>
              <a:rPr lang="en-US" dirty="0" err="1">
                <a:solidFill>
                  <a:srgbClr val="0070C0"/>
                </a:solidFill>
              </a:rPr>
              <a:t>Lloop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F2673828-E788-04B3-5959-E6EA5BBE3308}"/>
              </a:ext>
            </a:extLst>
          </p:cNvPr>
          <p:cNvSpPr/>
          <p:nvPr/>
        </p:nvSpPr>
        <p:spPr>
          <a:xfrm>
            <a:off x="5674659" y="6063642"/>
            <a:ext cx="242047" cy="2301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461BE3-45EB-45E8-E9B1-5EE212C2DF11}"/>
              </a:ext>
            </a:extLst>
          </p:cNvPr>
          <p:cNvSpPr txBox="1"/>
          <p:nvPr/>
        </p:nvSpPr>
        <p:spPr>
          <a:xfrm>
            <a:off x="1810388" y="2789308"/>
            <a:ext cx="533992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the address of this instruction has the name .</a:t>
            </a:r>
            <a:r>
              <a:rPr lang="en-US" dirty="0" err="1">
                <a:solidFill>
                  <a:srgbClr val="0070C0"/>
                </a:solidFill>
              </a:rPr>
              <a:t>Lloop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2CD16C8E-387F-5BED-FA3F-3AA43D700F6E}"/>
              </a:ext>
            </a:extLst>
          </p:cNvPr>
          <p:cNvSpPr/>
          <p:nvPr/>
        </p:nvSpPr>
        <p:spPr>
          <a:xfrm rot="10800000">
            <a:off x="3261366" y="3167826"/>
            <a:ext cx="242047" cy="2301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1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" name="Table 3">
            <a:extLst>
              <a:ext uri="{FF2B5EF4-FFF2-40B4-BE49-F238E27FC236}">
                <a16:creationId xmlns:a16="http://schemas.microsoft.com/office/drawing/2014/main" id="{B9198EF9-9729-0572-39D4-8A7F821DA5EE}"/>
              </a:ext>
            </a:extLst>
          </p:cNvPr>
          <p:cNvGraphicFramePr>
            <a:graphicFrameLocks noGrp="1"/>
          </p:cNvGraphicFramePr>
          <p:nvPr/>
        </p:nvGraphicFramePr>
        <p:xfrm>
          <a:off x="738840" y="5315769"/>
          <a:ext cx="692582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2911">
                  <a:extLst>
                    <a:ext uri="{9D8B030D-6E8A-4147-A177-3AD203B41FA5}">
                      <a16:colId xmlns:a16="http://schemas.microsoft.com/office/drawing/2014/main" val="2539276723"/>
                    </a:ext>
                  </a:extLst>
                </a:gridCol>
                <a:gridCol w="3462911">
                  <a:extLst>
                    <a:ext uri="{9D8B030D-6E8A-4147-A177-3AD203B41FA5}">
                      <a16:colId xmlns:a16="http://schemas.microsoft.com/office/drawing/2014/main" val="1499823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675161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Address of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 location in memory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586358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B66E8002-E454-1D48-AE11-B7E2B2FBA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76" y="38009"/>
            <a:ext cx="10515600" cy="493153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Access Memory?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CB64A9-F58D-9D46-94F2-B06AC7FF11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4485" y="527321"/>
            <a:ext cx="7642144" cy="356994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Consider r0 = r1 + r2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Operation code: </a:t>
            </a:r>
            <a:r>
              <a:rPr lang="en-US" sz="2200" dirty="0"/>
              <a:t>add 		</a:t>
            </a:r>
            <a:r>
              <a:rPr lang="en-US" sz="2200" dirty="0">
                <a:solidFill>
                  <a:srgbClr val="0070C0"/>
                </a:solidFill>
              </a:rPr>
              <a:t>Destination</a:t>
            </a:r>
            <a:r>
              <a:rPr lang="en-US" sz="2200" dirty="0"/>
              <a:t>: r0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Operand 1: </a:t>
            </a:r>
            <a:r>
              <a:rPr lang="en-US" sz="2200" dirty="0"/>
              <a:t>r1			</a:t>
            </a:r>
            <a:r>
              <a:rPr lang="en-US" sz="2200" dirty="0">
                <a:solidFill>
                  <a:srgbClr val="0070C0"/>
                </a:solidFill>
              </a:rPr>
              <a:t>Operand 2: </a:t>
            </a:r>
            <a:r>
              <a:rPr lang="en-US" sz="2200" dirty="0"/>
              <a:t>r2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70C0"/>
                </a:solidFill>
              </a:rPr>
              <a:t>Aarch32 Instructions </a:t>
            </a:r>
            <a:r>
              <a:rPr lang="en-US" sz="2200" dirty="0"/>
              <a:t>are always word size: </a:t>
            </a:r>
            <a:r>
              <a:rPr lang="en-US" sz="2200" dirty="0">
                <a:solidFill>
                  <a:srgbClr val="0070C0"/>
                </a:solidFill>
              </a:rPr>
              <a:t>32 bits wide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operation code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destination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operands</a:t>
            </a:r>
          </a:p>
          <a:p>
            <a:r>
              <a:rPr lang="en-US" sz="2200" dirty="0"/>
              <a:t>Address space is 32 bits wide – </a:t>
            </a:r>
            <a:r>
              <a:rPr lang="en-US" sz="2200" dirty="0">
                <a:solidFill>
                  <a:srgbClr val="FF0000"/>
                </a:solidFill>
              </a:rPr>
              <a:t>POINTERS in registers</a:t>
            </a:r>
          </a:p>
        </p:txBody>
      </p:sp>
      <p:graphicFrame>
        <p:nvGraphicFramePr>
          <p:cNvPr id="52" name="Table 3">
            <a:extLst>
              <a:ext uri="{FF2B5EF4-FFF2-40B4-BE49-F238E27FC236}">
                <a16:creationId xmlns:a16="http://schemas.microsoft.com/office/drawing/2014/main" id="{B16FC8B4-05C9-A540-A326-E716812226D3}"/>
              </a:ext>
            </a:extLst>
          </p:cNvPr>
          <p:cNvGraphicFramePr>
            <a:graphicFrameLocks noGrp="1"/>
          </p:cNvGraphicFramePr>
          <p:nvPr/>
        </p:nvGraphicFramePr>
        <p:xfrm>
          <a:off x="689497" y="4333023"/>
          <a:ext cx="689988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267">
                  <a:extLst>
                    <a:ext uri="{9D8B030D-6E8A-4147-A177-3AD203B41FA5}">
                      <a16:colId xmlns:a16="http://schemas.microsoft.com/office/drawing/2014/main" val="2539276723"/>
                    </a:ext>
                  </a:extLst>
                </a:gridCol>
                <a:gridCol w="1966935">
                  <a:extLst>
                    <a:ext uri="{9D8B030D-6E8A-4147-A177-3AD203B41FA5}">
                      <a16:colId xmlns:a16="http://schemas.microsoft.com/office/drawing/2014/main" val="2064677477"/>
                    </a:ext>
                  </a:extLst>
                </a:gridCol>
                <a:gridCol w="353697">
                  <a:extLst>
                    <a:ext uri="{9D8B030D-6E8A-4147-A177-3AD203B41FA5}">
                      <a16:colId xmlns:a16="http://schemas.microsoft.com/office/drawing/2014/main" val="1813908765"/>
                    </a:ext>
                  </a:extLst>
                </a:gridCol>
                <a:gridCol w="1546355">
                  <a:extLst>
                    <a:ext uri="{9D8B030D-6E8A-4147-A177-3AD203B41FA5}">
                      <a16:colId xmlns:a16="http://schemas.microsoft.com/office/drawing/2014/main" val="826898363"/>
                    </a:ext>
                  </a:extLst>
                </a:gridCol>
                <a:gridCol w="1619626">
                  <a:extLst>
                    <a:ext uri="{9D8B030D-6E8A-4147-A177-3AD203B41FA5}">
                      <a16:colId xmlns:a16="http://schemas.microsoft.com/office/drawing/2014/main" val="192951076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 algn="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9955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2586358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73BE02A1-B4CC-0F45-9EA8-1CEA893E5F32}"/>
              </a:ext>
            </a:extLst>
          </p:cNvPr>
          <p:cNvSpPr txBox="1"/>
          <p:nvPr/>
        </p:nvSpPr>
        <p:spPr>
          <a:xfrm>
            <a:off x="3140881" y="5101761"/>
            <a:ext cx="2176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add r0	 r1,r2</a:t>
            </a:r>
            <a:endParaRPr lang="en-US" sz="2000" b="1" i="1" dirty="0">
              <a:solidFill>
                <a:srgbClr val="FF0000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FB6DD94-D252-7942-A595-423E332B2AD6}"/>
              </a:ext>
            </a:extLst>
          </p:cNvPr>
          <p:cNvSpPr txBox="1"/>
          <p:nvPr/>
        </p:nvSpPr>
        <p:spPr>
          <a:xfrm>
            <a:off x="832708" y="4725541"/>
            <a:ext cx="1286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Opcode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D906745-2BFE-2441-916F-100A9D20A865}"/>
              </a:ext>
            </a:extLst>
          </p:cNvPr>
          <p:cNvSpPr txBox="1"/>
          <p:nvPr/>
        </p:nvSpPr>
        <p:spPr>
          <a:xfrm>
            <a:off x="2538943" y="4703863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Destination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1359D82-5EF9-0A44-AFC8-B117006F5FAD}"/>
              </a:ext>
            </a:extLst>
          </p:cNvPr>
          <p:cNvSpPr txBox="1"/>
          <p:nvPr/>
        </p:nvSpPr>
        <p:spPr>
          <a:xfrm>
            <a:off x="1060560" y="6271457"/>
            <a:ext cx="7391010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NOT ENOUGH BITS for FULL Addresses in the instruction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5C94912-C2E4-EE43-8133-95DFD80C49C5}"/>
              </a:ext>
            </a:extLst>
          </p:cNvPr>
          <p:cNvCxnSpPr>
            <a:cxnSpLocks/>
          </p:cNvCxnSpPr>
          <p:nvPr/>
        </p:nvCxnSpPr>
        <p:spPr>
          <a:xfrm>
            <a:off x="689497" y="4301766"/>
            <a:ext cx="6925822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1AD46F4-D65C-2947-91DE-3D57C936FAD8}"/>
              </a:ext>
            </a:extLst>
          </p:cNvPr>
          <p:cNvSpPr txBox="1"/>
          <p:nvPr/>
        </p:nvSpPr>
        <p:spPr>
          <a:xfrm>
            <a:off x="3271683" y="4179889"/>
            <a:ext cx="133211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32 bits wide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2E6169-1525-6643-BE6B-FCD424D24F2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7FF70C-C7CA-E4BB-862A-16497F76A8ED}"/>
              </a:ext>
            </a:extLst>
          </p:cNvPr>
          <p:cNvSpPr txBox="1"/>
          <p:nvPr/>
        </p:nvSpPr>
        <p:spPr>
          <a:xfrm>
            <a:off x="4398101" y="4690975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Operand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3BA5AA-70D8-86E4-9837-F7C7DBFCBB4E}"/>
              </a:ext>
            </a:extLst>
          </p:cNvPr>
          <p:cNvSpPr txBox="1"/>
          <p:nvPr/>
        </p:nvSpPr>
        <p:spPr>
          <a:xfrm>
            <a:off x="6247547" y="4700540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Operand 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73E7C91-8878-104D-0DEE-40984EFD32A9}"/>
              </a:ext>
            </a:extLst>
          </p:cNvPr>
          <p:cNvGrpSpPr/>
          <p:nvPr/>
        </p:nvGrpSpPr>
        <p:grpSpPr>
          <a:xfrm>
            <a:off x="8359546" y="428406"/>
            <a:ext cx="1276422" cy="5978146"/>
            <a:chOff x="5391446" y="535470"/>
            <a:chExt cx="1557995" cy="592689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B6AD61E-A114-4812-84A1-7B2C3F4893C9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E3D9162-2B5C-893F-ED3A-69BE61A28E5A}"/>
                </a:ext>
              </a:extLst>
            </p:cNvPr>
            <p:cNvSpPr txBox="1"/>
            <p:nvPr/>
          </p:nvSpPr>
          <p:spPr>
            <a:xfrm>
              <a:off x="5503770" y="6187738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8BDE6DA-06E3-FC3A-8BFB-CED0162EFFC7}"/>
                </a:ext>
              </a:extLst>
            </p:cNvPr>
            <p:cNvCxnSpPr>
              <a:cxnSpLocks/>
              <a:stCxn id="62" idx="2"/>
              <a:endCxn id="63" idx="0"/>
            </p:cNvCxnSpPr>
            <p:nvPr/>
          </p:nvCxnSpPr>
          <p:spPr bwMode="auto">
            <a:xfrm>
              <a:off x="6170443" y="810094"/>
              <a:ext cx="56162" cy="537764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CAC6668-03AD-BA2E-3CFC-8FB4FB10124B}"/>
                </a:ext>
              </a:extLst>
            </p:cNvPr>
            <p:cNvSpPr txBox="1"/>
            <p:nvPr/>
          </p:nvSpPr>
          <p:spPr>
            <a:xfrm>
              <a:off x="5480326" y="2802242"/>
              <a:ext cx="1304070" cy="10069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32-bit Address space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87E2B31-09CF-F4CC-50FE-173B6FBAD22F}"/>
              </a:ext>
            </a:extLst>
          </p:cNvPr>
          <p:cNvGrpSpPr/>
          <p:nvPr/>
        </p:nvGrpSpPr>
        <p:grpSpPr>
          <a:xfrm>
            <a:off x="9573567" y="346121"/>
            <a:ext cx="2526189" cy="6021446"/>
            <a:chOff x="6583680" y="1280160"/>
            <a:chExt cx="2377440" cy="5257800"/>
          </a:xfrm>
        </p:grpSpPr>
        <p:sp>
          <p:nvSpPr>
            <p:cNvPr id="67" name="Rectangle 7">
              <a:extLst>
                <a:ext uri="{FF2B5EF4-FFF2-40B4-BE49-F238E27FC236}">
                  <a16:creationId xmlns:a16="http://schemas.microsoft.com/office/drawing/2014/main" id="{DE453780-A296-CD88-5AD4-3BF1D40E1987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075665C-FB8F-A08B-7F86-D7C7447BB64F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4C942B1-E3DF-98D2-25AE-8FB1A739A60A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7CB8CD9-9F3C-8295-5C7F-89963315C5AE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EC24407-4102-EE8F-CA2F-350E6EE4F4CB}"/>
                </a:ext>
              </a:extLst>
            </p:cNvPr>
            <p:cNvSpPr/>
            <p:nvPr/>
          </p:nvSpPr>
          <p:spPr bwMode="auto">
            <a:xfrm>
              <a:off x="6583680" y="4572000"/>
              <a:ext cx="2377440" cy="548640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Static Data</a:t>
              </a: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 (+BSS)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81772F8-B74D-10E0-336C-9813AB12A3E0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95E9658-CC96-CEDF-B5D1-96DE94EB8E60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5479539-9304-44DF-58AB-CEB4D648DC8C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3319BEA-8A33-95CE-BEE8-93C4E6E567EF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909616F-F35D-66E3-FFB1-08901373B3F1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9D06E8DF-7DC4-45AF-B6D0-0ACC656E3897}"/>
              </a:ext>
            </a:extLst>
          </p:cNvPr>
          <p:cNvSpPr/>
          <p:nvPr/>
        </p:nvSpPr>
        <p:spPr bwMode="auto">
          <a:xfrm>
            <a:off x="9573567" y="5180927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sp>
        <p:nvSpPr>
          <p:cNvPr id="80" name="Arrow: Up 19">
            <a:extLst>
              <a:ext uri="{FF2B5EF4-FFF2-40B4-BE49-F238E27FC236}">
                <a16:creationId xmlns:a16="http://schemas.microsoft.com/office/drawing/2014/main" id="{0C289ECD-EE40-B0AA-B9E6-5B51DE67868C}"/>
              </a:ext>
            </a:extLst>
          </p:cNvPr>
          <p:cNvSpPr/>
          <p:nvPr/>
        </p:nvSpPr>
        <p:spPr>
          <a:xfrm>
            <a:off x="2865310" y="5099629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1" name="Arrow: Up 19">
            <a:extLst>
              <a:ext uri="{FF2B5EF4-FFF2-40B4-BE49-F238E27FC236}">
                <a16:creationId xmlns:a16="http://schemas.microsoft.com/office/drawing/2014/main" id="{56229D3E-9759-E9CA-4230-B5130635F197}"/>
              </a:ext>
            </a:extLst>
          </p:cNvPr>
          <p:cNvSpPr/>
          <p:nvPr/>
        </p:nvSpPr>
        <p:spPr>
          <a:xfrm>
            <a:off x="5162297" y="5048154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2" name="Arrow: Up 19">
            <a:extLst>
              <a:ext uri="{FF2B5EF4-FFF2-40B4-BE49-F238E27FC236}">
                <a16:creationId xmlns:a16="http://schemas.microsoft.com/office/drawing/2014/main" id="{C098D83E-E751-0F43-CB2E-4B7F979245CB}"/>
              </a:ext>
            </a:extLst>
          </p:cNvPr>
          <p:cNvSpPr/>
          <p:nvPr/>
        </p:nvSpPr>
        <p:spPr>
          <a:xfrm>
            <a:off x="6565862" y="5074703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55369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4" grpId="0"/>
      <p:bldP spid="56" grpId="0"/>
      <p:bldP spid="57" grpId="0"/>
      <p:bldP spid="58" grpId="0" animBg="1"/>
      <p:bldP spid="60" grpId="0" animBg="1"/>
      <p:bldP spid="30" grpId="0"/>
      <p:bldP spid="32" grpId="0"/>
      <p:bldP spid="33" grpId="0"/>
      <p:bldP spid="80" grpId="0" animBg="1"/>
      <p:bldP spid="81" grpId="0" animBg="1"/>
      <p:bldP spid="8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4209003" y="663995"/>
            <a:ext cx="2446776" cy="5604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2A6042-EDE9-06E5-C0C5-4BC6659C69A2}"/>
              </a:ext>
            </a:extLst>
          </p:cNvPr>
          <p:cNvSpPr/>
          <p:nvPr/>
        </p:nvSpPr>
        <p:spPr>
          <a:xfrm>
            <a:off x="9726916" y="68963"/>
            <a:ext cx="2296735" cy="65913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8821287" cy="445308"/>
          </a:xfrm>
        </p:spPr>
        <p:txBody>
          <a:bodyPr/>
          <a:lstStyle/>
          <a:p>
            <a:r>
              <a:rPr lang="en-US" dirty="0"/>
              <a:t>32-Bit Arm is a Load/Store Architecture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5159105" y="571536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5299890" y="1494509"/>
            <a:ext cx="85792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4637808" y="1963508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5159105" y="547050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5159105" y="522564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5159105" y="498077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5159105" y="473591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5159105" y="449105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5159105" y="424619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5159105" y="400133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5159105" y="375646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5159105" y="351160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5159105" y="326674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5159105" y="302188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5159105" y="277702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5159105" y="253215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5159105" y="228729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5159105" y="204243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3820767" y="4021024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4750605" y="5968019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6D360C-C573-9841-AF61-176D8C2C3B40}"/>
              </a:ext>
            </a:extLst>
          </p:cNvPr>
          <p:cNvSpPr txBox="1"/>
          <p:nvPr/>
        </p:nvSpPr>
        <p:spPr>
          <a:xfrm>
            <a:off x="4898456" y="816854"/>
            <a:ext cx="136608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registers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5159105" y="1869081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EC3316-C720-64FB-BBC4-C4B026470356}"/>
              </a:ext>
            </a:extLst>
          </p:cNvPr>
          <p:cNvGrpSpPr/>
          <p:nvPr/>
        </p:nvGrpSpPr>
        <p:grpSpPr>
          <a:xfrm>
            <a:off x="9757565" y="133089"/>
            <a:ext cx="2224331" cy="6420037"/>
            <a:chOff x="9841834" y="240352"/>
            <a:chExt cx="2224331" cy="6374725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AE6BDE3-93E3-EB46-90BE-4E9627B73227}"/>
                </a:ext>
              </a:extLst>
            </p:cNvPr>
            <p:cNvSpPr/>
            <p:nvPr/>
          </p:nvSpPr>
          <p:spPr>
            <a:xfrm>
              <a:off x="11282956" y="6039156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556DD76-1E0A-D044-A3A2-CCDFBABFB71F}"/>
                </a:ext>
              </a:extLst>
            </p:cNvPr>
            <p:cNvSpPr/>
            <p:nvPr/>
          </p:nvSpPr>
          <p:spPr>
            <a:xfrm>
              <a:off x="11282956" y="579223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C23B818-6D12-E048-A6F0-13595ECF26B0}"/>
                </a:ext>
              </a:extLst>
            </p:cNvPr>
            <p:cNvSpPr/>
            <p:nvPr/>
          </p:nvSpPr>
          <p:spPr>
            <a:xfrm>
              <a:off x="11282956" y="554530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5E46774-637A-BC43-880A-F2EB650D9C82}"/>
                </a:ext>
              </a:extLst>
            </p:cNvPr>
            <p:cNvSpPr/>
            <p:nvPr/>
          </p:nvSpPr>
          <p:spPr>
            <a:xfrm>
              <a:off x="11282956" y="529837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9F3A005-B3A0-9B47-A4FF-E2E37C0D73F7}"/>
                </a:ext>
              </a:extLst>
            </p:cNvPr>
            <p:cNvSpPr/>
            <p:nvPr/>
          </p:nvSpPr>
          <p:spPr>
            <a:xfrm>
              <a:off x="11282956" y="505144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9EA7815-5ED9-7245-A8E6-93C522984CB6}"/>
                </a:ext>
              </a:extLst>
            </p:cNvPr>
            <p:cNvSpPr/>
            <p:nvPr/>
          </p:nvSpPr>
          <p:spPr>
            <a:xfrm>
              <a:off x="11282956" y="480452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ABAB0F8-C98C-014A-8384-223A02B1D893}"/>
                </a:ext>
              </a:extLst>
            </p:cNvPr>
            <p:cNvSpPr/>
            <p:nvPr/>
          </p:nvSpPr>
          <p:spPr>
            <a:xfrm>
              <a:off x="11282956" y="455759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B38631C-49D2-4049-B444-86B9FC26A5BA}"/>
                </a:ext>
              </a:extLst>
            </p:cNvPr>
            <p:cNvSpPr/>
            <p:nvPr/>
          </p:nvSpPr>
          <p:spPr>
            <a:xfrm>
              <a:off x="11282956" y="431066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27CE403-2C6F-9845-92A1-3ECB22172E53}"/>
                </a:ext>
              </a:extLst>
            </p:cNvPr>
            <p:cNvSpPr/>
            <p:nvPr/>
          </p:nvSpPr>
          <p:spPr>
            <a:xfrm>
              <a:off x="11282956" y="406373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6DD5D81-D1E4-E542-9076-1AF2DE6131B4}"/>
                </a:ext>
              </a:extLst>
            </p:cNvPr>
            <p:cNvSpPr/>
            <p:nvPr/>
          </p:nvSpPr>
          <p:spPr>
            <a:xfrm>
              <a:off x="11282956" y="381680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D5C827F-CD3C-8E49-8827-10DBD57475E7}"/>
                </a:ext>
              </a:extLst>
            </p:cNvPr>
            <p:cNvSpPr/>
            <p:nvPr/>
          </p:nvSpPr>
          <p:spPr>
            <a:xfrm>
              <a:off x="11282956" y="356988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3C4E919F-ED4B-6E43-ABAC-F827120E2BCA}"/>
                </a:ext>
              </a:extLst>
            </p:cNvPr>
            <p:cNvSpPr/>
            <p:nvPr/>
          </p:nvSpPr>
          <p:spPr>
            <a:xfrm>
              <a:off x="11279259" y="194754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F00A1C4-0187-544B-BC0A-A5FB6BC6C497}"/>
                </a:ext>
              </a:extLst>
            </p:cNvPr>
            <p:cNvSpPr/>
            <p:nvPr/>
          </p:nvSpPr>
          <p:spPr>
            <a:xfrm>
              <a:off x="11279259" y="1700512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7505D48-6601-2441-8974-76837FA65CAE}"/>
                </a:ext>
              </a:extLst>
            </p:cNvPr>
            <p:cNvSpPr/>
            <p:nvPr/>
          </p:nvSpPr>
          <p:spPr>
            <a:xfrm>
              <a:off x="11279259" y="145347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4230F6A-374B-5542-A789-22AC4CE580D6}"/>
                </a:ext>
              </a:extLst>
            </p:cNvPr>
            <p:cNvSpPr/>
            <p:nvPr/>
          </p:nvSpPr>
          <p:spPr>
            <a:xfrm>
              <a:off x="11279259" y="1215730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0836AB2-51B4-8A43-A1A6-C069EF085D15}"/>
                </a:ext>
              </a:extLst>
            </p:cNvPr>
            <p:cNvSpPr/>
            <p:nvPr/>
          </p:nvSpPr>
          <p:spPr>
            <a:xfrm>
              <a:off x="11520835" y="2187006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32C92F08-7FB7-914C-9309-107C9CEF57E1}"/>
                </a:ext>
              </a:extLst>
            </p:cNvPr>
            <p:cNvSpPr/>
            <p:nvPr/>
          </p:nvSpPr>
          <p:spPr>
            <a:xfrm>
              <a:off x="11513471" y="3010384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AA608CC-7EF3-A04A-B103-EFC999E310F7}"/>
                </a:ext>
              </a:extLst>
            </p:cNvPr>
            <p:cNvSpPr/>
            <p:nvPr/>
          </p:nvSpPr>
          <p:spPr>
            <a:xfrm>
              <a:off x="11513470" y="3351731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07775C7-4A82-9C48-89AE-DAFEC890A382}"/>
                </a:ext>
              </a:extLst>
            </p:cNvPr>
            <p:cNvSpPr txBox="1"/>
            <p:nvPr/>
          </p:nvSpPr>
          <p:spPr>
            <a:xfrm>
              <a:off x="11120073" y="801990"/>
              <a:ext cx="835485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1- Byte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D2E90DD-3C1D-8C47-92A2-8E92F858505F}"/>
                </a:ext>
              </a:extLst>
            </p:cNvPr>
            <p:cNvSpPr txBox="1"/>
            <p:nvPr/>
          </p:nvSpPr>
          <p:spPr>
            <a:xfrm rot="16200000">
              <a:off x="10168566" y="4561447"/>
              <a:ext cx="1484702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32-bit address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B50B694-5852-F540-ADB0-A461BEE16AA8}"/>
                </a:ext>
              </a:extLst>
            </p:cNvPr>
            <p:cNvSpPr txBox="1"/>
            <p:nvPr/>
          </p:nvSpPr>
          <p:spPr>
            <a:xfrm>
              <a:off x="10634809" y="240352"/>
              <a:ext cx="1109599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921D2F-1312-B748-8FCA-E4023E6B430C}"/>
                </a:ext>
              </a:extLst>
            </p:cNvPr>
            <p:cNvSpPr txBox="1"/>
            <p:nvPr/>
          </p:nvSpPr>
          <p:spPr>
            <a:xfrm>
              <a:off x="9841834" y="5944016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0x00000000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E983F877-6FC7-2644-889B-FD6DA04DFCC2}"/>
                </a:ext>
              </a:extLst>
            </p:cNvPr>
            <p:cNvSpPr txBox="1"/>
            <p:nvPr/>
          </p:nvSpPr>
          <p:spPr>
            <a:xfrm>
              <a:off x="9900835" y="1149317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0xFFFFFFFF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A8145E2-F74E-DA4B-8FBD-F64B52A22600}"/>
                </a:ext>
              </a:extLst>
            </p:cNvPr>
            <p:cNvSpPr txBox="1"/>
            <p:nvPr/>
          </p:nvSpPr>
          <p:spPr>
            <a:xfrm>
              <a:off x="10068502" y="6276523"/>
              <a:ext cx="19976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Capacity:4 </a:t>
              </a:r>
              <a:r>
                <a:rPr lang="en-US" sz="1600" b="1" dirty="0" err="1">
                  <a:solidFill>
                    <a:srgbClr val="FF0000"/>
                  </a:solidFill>
                </a:rPr>
                <a:t>GBytes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E7064C8-09C3-1E11-C448-9D8C541446B7}"/>
                </a:ext>
              </a:extLst>
            </p:cNvPr>
            <p:cNvSpPr/>
            <p:nvPr/>
          </p:nvSpPr>
          <p:spPr>
            <a:xfrm>
              <a:off x="11505300" y="2573587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9A45FBD1-D804-26CB-E00C-723B55CFA0F7}"/>
              </a:ext>
            </a:extLst>
          </p:cNvPr>
          <p:cNvSpPr/>
          <p:nvPr/>
        </p:nvSpPr>
        <p:spPr>
          <a:xfrm>
            <a:off x="307199" y="2871933"/>
            <a:ext cx="2362200" cy="1166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Arithmetic &amp; Logic Unit (ALU)</a:t>
            </a:r>
          </a:p>
        </p:txBody>
      </p:sp>
      <p:sp>
        <p:nvSpPr>
          <p:cNvPr id="67" name="Down Arrow 66">
            <a:extLst>
              <a:ext uri="{FF2B5EF4-FFF2-40B4-BE49-F238E27FC236}">
                <a16:creationId xmlns:a16="http://schemas.microsoft.com/office/drawing/2014/main" id="{4D9036CE-3BFD-3104-98A3-3B4A528D297F}"/>
              </a:ext>
            </a:extLst>
          </p:cNvPr>
          <p:cNvSpPr/>
          <p:nvPr/>
        </p:nvSpPr>
        <p:spPr>
          <a:xfrm rot="5400000">
            <a:off x="3358721" y="2419469"/>
            <a:ext cx="230156" cy="1504548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7440"/>
              </a:solidFill>
            </a:endParaRPr>
          </a:p>
        </p:txBody>
      </p:sp>
      <p:sp>
        <p:nvSpPr>
          <p:cNvPr id="68" name="Down Arrow 67">
            <a:extLst>
              <a:ext uri="{FF2B5EF4-FFF2-40B4-BE49-F238E27FC236}">
                <a16:creationId xmlns:a16="http://schemas.microsoft.com/office/drawing/2014/main" id="{B7DE2C1A-733D-2F0C-7232-BD45EA79C415}"/>
              </a:ext>
            </a:extLst>
          </p:cNvPr>
          <p:cNvSpPr/>
          <p:nvPr/>
        </p:nvSpPr>
        <p:spPr>
          <a:xfrm rot="16200000">
            <a:off x="3341651" y="2982693"/>
            <a:ext cx="230154" cy="1504550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895B"/>
              </a:solidFill>
            </a:endParaRPr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BC4152D7-BEFD-37AE-BF03-C4F1F1263F38}"/>
              </a:ext>
            </a:extLst>
          </p:cNvPr>
          <p:cNvSpPr/>
          <p:nvPr/>
        </p:nvSpPr>
        <p:spPr>
          <a:xfrm rot="5400000">
            <a:off x="8103866" y="1399933"/>
            <a:ext cx="242953" cy="2986072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Down Arrow 69">
            <a:extLst>
              <a:ext uri="{FF2B5EF4-FFF2-40B4-BE49-F238E27FC236}">
                <a16:creationId xmlns:a16="http://schemas.microsoft.com/office/drawing/2014/main" id="{72E07DC3-429F-13FC-D2F0-68DEF6420D2F}"/>
              </a:ext>
            </a:extLst>
          </p:cNvPr>
          <p:cNvSpPr/>
          <p:nvPr/>
        </p:nvSpPr>
        <p:spPr>
          <a:xfrm rot="16200000">
            <a:off x="8086124" y="2824292"/>
            <a:ext cx="242950" cy="2986069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A9BFFC-EDA7-F2B4-E44B-BCAD14A2183D}"/>
              </a:ext>
            </a:extLst>
          </p:cNvPr>
          <p:cNvSpPr txBox="1"/>
          <p:nvPr/>
        </p:nvSpPr>
        <p:spPr>
          <a:xfrm>
            <a:off x="860445" y="1201263"/>
            <a:ext cx="2799252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All computations (add, subtract, etc.) are performed in the ALU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16825EC-919F-CC2D-7AE3-1D8E84885A78}"/>
              </a:ext>
            </a:extLst>
          </p:cNvPr>
          <p:cNvSpPr txBox="1"/>
          <p:nvPr/>
        </p:nvSpPr>
        <p:spPr>
          <a:xfrm>
            <a:off x="543964" y="4787098"/>
            <a:ext cx="3178915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Instruction </a:t>
            </a:r>
            <a:r>
              <a:rPr lang="en-US" sz="2400" dirty="0">
                <a:solidFill>
                  <a:srgbClr val="0070C0"/>
                </a:solidFill>
              </a:rPr>
              <a:t>operands and results </a:t>
            </a:r>
            <a:r>
              <a:rPr lang="en-US" sz="2400" dirty="0">
                <a:solidFill>
                  <a:schemeClr val="accent2"/>
                </a:solidFill>
              </a:rPr>
              <a:t>are </a:t>
            </a:r>
            <a:r>
              <a:rPr lang="en-US" sz="2400" b="1" dirty="0">
                <a:solidFill>
                  <a:srgbClr val="0070C0"/>
                </a:solidFill>
              </a:rPr>
              <a:t>only in registers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F49BAC0-2BE7-EEB1-5D24-5D33752200DF}"/>
              </a:ext>
            </a:extLst>
          </p:cNvPr>
          <p:cNvSpPr txBox="1"/>
          <p:nvPr/>
        </p:nvSpPr>
        <p:spPr>
          <a:xfrm>
            <a:off x="7103782" y="934425"/>
            <a:ext cx="2205183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37440"/>
                </a:solidFill>
              </a:rPr>
              <a:t>Load:</a:t>
            </a:r>
          </a:p>
          <a:p>
            <a:pPr algn="ctr"/>
            <a:r>
              <a:rPr lang="en-US" b="1" dirty="0">
                <a:solidFill>
                  <a:srgbClr val="F37440"/>
                </a:solidFill>
              </a:rPr>
              <a:t> (also called a Fill)</a:t>
            </a:r>
          </a:p>
          <a:p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Copy the contents of a variable from memory into a register.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3E8EB79-6FE0-55D6-D817-65C9EC949CCB}"/>
              </a:ext>
            </a:extLst>
          </p:cNvPr>
          <p:cNvSpPr txBox="1"/>
          <p:nvPr/>
        </p:nvSpPr>
        <p:spPr>
          <a:xfrm>
            <a:off x="7094693" y="4494926"/>
            <a:ext cx="2296735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C895B"/>
                </a:solidFill>
              </a:rPr>
              <a:t>Store: </a:t>
            </a:r>
          </a:p>
          <a:p>
            <a:pPr algn="ctr"/>
            <a:r>
              <a:rPr lang="en-US" b="1" dirty="0">
                <a:solidFill>
                  <a:srgbClr val="2C895B"/>
                </a:solidFill>
              </a:rPr>
              <a:t>(also called a Spill) </a:t>
            </a:r>
          </a:p>
          <a:p>
            <a:r>
              <a:rPr lang="en-US" dirty="0">
                <a:solidFill>
                  <a:schemeClr val="accent2"/>
                </a:solidFill>
              </a:rPr>
              <a:t>Copy the contents of a register back into a variable in memory.</a:t>
            </a:r>
          </a:p>
        </p:txBody>
      </p:sp>
    </p:spTree>
    <p:extLst>
      <p:ext uri="{BB962C8B-B14F-4D97-AF65-F5344CB8AC3E}">
        <p14:creationId xmlns:p14="http://schemas.microsoft.com/office/powerpoint/2010/main" val="188822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67" grpId="0" animBg="1"/>
      <p:bldP spid="68" grpId="0" animBg="1"/>
      <p:bldP spid="69" grpId="0" animBg="1"/>
      <p:bldP spid="70" grpId="0" animBg="1"/>
      <p:bldP spid="73" grpId="0" animBg="1"/>
      <p:bldP spid="74" grpId="0" animBg="1"/>
      <p:bldP spid="7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49" y="112735"/>
            <a:ext cx="8969191" cy="445308"/>
          </a:xfrm>
        </p:spPr>
        <p:txBody>
          <a:bodyPr/>
          <a:lstStyle/>
          <a:p>
            <a:r>
              <a:rPr lang="en-US" dirty="0"/>
              <a:t>Using Registers as Pointers to Memory - Load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6981953" y="500880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6460656" y="1256944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6981953" y="476393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0x1004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6981953" y="451907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6981953" y="427421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0x4321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6981953" y="402935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6981953" y="378449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6981953" y="353962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6981953" y="329476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6981953" y="304990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6981953" y="280504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6981953" y="256018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6981953" y="231531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6981953" y="207045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6981953" y="182559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6981953" y="158073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6981953" y="133587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C23B818-6D12-E048-A6F0-13595ECF26B0}"/>
              </a:ext>
            </a:extLst>
          </p:cNvPr>
          <p:cNvSpPr/>
          <p:nvPr/>
        </p:nvSpPr>
        <p:spPr>
          <a:xfrm>
            <a:off x="10240139" y="597735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5E46774-637A-BC43-880A-F2EB650D9C82}"/>
              </a:ext>
            </a:extLst>
          </p:cNvPr>
          <p:cNvSpPr/>
          <p:nvPr/>
        </p:nvSpPr>
        <p:spPr>
          <a:xfrm>
            <a:off x="10240139" y="572866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9F3A005-B3A0-9B47-A4FF-E2E37C0D73F7}"/>
              </a:ext>
            </a:extLst>
          </p:cNvPr>
          <p:cNvSpPr/>
          <p:nvPr/>
        </p:nvSpPr>
        <p:spPr>
          <a:xfrm>
            <a:off x="10240139" y="547998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9EA7815-5ED9-7245-A8E6-93C522984CB6}"/>
              </a:ext>
            </a:extLst>
          </p:cNvPr>
          <p:cNvSpPr/>
          <p:nvPr/>
        </p:nvSpPr>
        <p:spPr>
          <a:xfrm>
            <a:off x="10240139" y="523130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ABAB0F8-C98C-014A-8384-223A02B1D893}"/>
              </a:ext>
            </a:extLst>
          </p:cNvPr>
          <p:cNvSpPr/>
          <p:nvPr/>
        </p:nvSpPr>
        <p:spPr>
          <a:xfrm>
            <a:off x="10240139" y="498261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B38631C-49D2-4049-B444-86B9FC26A5BA}"/>
              </a:ext>
            </a:extLst>
          </p:cNvPr>
          <p:cNvSpPr/>
          <p:nvPr/>
        </p:nvSpPr>
        <p:spPr>
          <a:xfrm>
            <a:off x="10240139" y="473393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27CE403-2C6F-9845-92A1-3ECB22172E53}"/>
              </a:ext>
            </a:extLst>
          </p:cNvPr>
          <p:cNvSpPr/>
          <p:nvPr/>
        </p:nvSpPr>
        <p:spPr>
          <a:xfrm>
            <a:off x="10240139" y="4485253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0x2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6DD5D81-D1E4-E542-9076-1AF2DE6131B4}"/>
              </a:ext>
            </a:extLst>
          </p:cNvPr>
          <p:cNvSpPr/>
          <p:nvPr/>
        </p:nvSpPr>
        <p:spPr>
          <a:xfrm>
            <a:off x="10240139" y="423656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0x3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D5C827F-CD3C-8E49-8827-10DBD57475E7}"/>
              </a:ext>
            </a:extLst>
          </p:cNvPr>
          <p:cNvSpPr/>
          <p:nvPr/>
        </p:nvSpPr>
        <p:spPr>
          <a:xfrm>
            <a:off x="10240139" y="398788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32C92F08-7FB7-914C-9309-107C9CEF57E1}"/>
              </a:ext>
            </a:extLst>
          </p:cNvPr>
          <p:cNvSpPr/>
          <p:nvPr/>
        </p:nvSpPr>
        <p:spPr>
          <a:xfrm>
            <a:off x="10508074" y="94708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AA608CC-7EF3-A04A-B103-EFC999E310F7}"/>
              </a:ext>
            </a:extLst>
          </p:cNvPr>
          <p:cNvSpPr/>
          <p:nvPr/>
        </p:nvSpPr>
        <p:spPr>
          <a:xfrm>
            <a:off x="10490034" y="627553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B50B694-5852-F540-ADB0-A461BEE16AA8}"/>
              </a:ext>
            </a:extLst>
          </p:cNvPr>
          <p:cNvSpPr txBox="1"/>
          <p:nvPr/>
        </p:nvSpPr>
        <p:spPr>
          <a:xfrm>
            <a:off x="9545838" y="183604"/>
            <a:ext cx="2121093" cy="400110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External memory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21D2F-1312-B748-8FCA-E4023E6B430C}"/>
              </a:ext>
            </a:extLst>
          </p:cNvPr>
          <p:cNvSpPr txBox="1"/>
          <p:nvPr/>
        </p:nvSpPr>
        <p:spPr>
          <a:xfrm>
            <a:off x="10872296" y="568558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347838F-D585-9CD7-65A0-465DFCF4ECBE}"/>
              </a:ext>
            </a:extLst>
          </p:cNvPr>
          <p:cNvSpPr/>
          <p:nvPr/>
        </p:nvSpPr>
        <p:spPr>
          <a:xfrm>
            <a:off x="10240139" y="271918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5758B18-D31F-9476-224C-1D1484EBE751}"/>
              </a:ext>
            </a:extLst>
          </p:cNvPr>
          <p:cNvSpPr/>
          <p:nvPr/>
        </p:nvSpPr>
        <p:spPr>
          <a:xfrm>
            <a:off x="10240139" y="247050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281A3DA-EADB-77DA-C818-56478C4D7CD9}"/>
              </a:ext>
            </a:extLst>
          </p:cNvPr>
          <p:cNvSpPr/>
          <p:nvPr/>
        </p:nvSpPr>
        <p:spPr>
          <a:xfrm>
            <a:off x="10240139" y="222182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078CBAD-8AE6-6D47-3A93-6C5B3CCE8A36}"/>
              </a:ext>
            </a:extLst>
          </p:cNvPr>
          <p:cNvSpPr/>
          <p:nvPr/>
        </p:nvSpPr>
        <p:spPr>
          <a:xfrm>
            <a:off x="10240139" y="197313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DCDD5E3-11DB-10BA-31A8-C6BB81276F98}"/>
              </a:ext>
            </a:extLst>
          </p:cNvPr>
          <p:cNvSpPr/>
          <p:nvPr/>
        </p:nvSpPr>
        <p:spPr>
          <a:xfrm>
            <a:off x="10240139" y="172445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7CFF47C-8471-60BC-CBC9-5427160F0403}"/>
              </a:ext>
            </a:extLst>
          </p:cNvPr>
          <p:cNvSpPr/>
          <p:nvPr/>
        </p:nvSpPr>
        <p:spPr>
          <a:xfrm>
            <a:off x="10240139" y="147577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7E87E1C-AC97-C43F-275B-CEC4B8A2B2D2}"/>
              </a:ext>
            </a:extLst>
          </p:cNvPr>
          <p:cNvSpPr/>
          <p:nvPr/>
        </p:nvSpPr>
        <p:spPr>
          <a:xfrm>
            <a:off x="10240139" y="122708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4D1FA84-82C9-5FDC-FB0C-E5EDAB339FD6}"/>
              </a:ext>
            </a:extLst>
          </p:cNvPr>
          <p:cNvSpPr/>
          <p:nvPr/>
        </p:nvSpPr>
        <p:spPr>
          <a:xfrm>
            <a:off x="10526114" y="6583581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28B280C-3141-289A-3FA7-E04E5D7E6208}"/>
              </a:ext>
            </a:extLst>
          </p:cNvPr>
          <p:cNvSpPr/>
          <p:nvPr/>
        </p:nvSpPr>
        <p:spPr>
          <a:xfrm>
            <a:off x="10508074" y="626404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69034A5-808A-33B7-6ECB-3C31E5BC22A4}"/>
              </a:ext>
            </a:extLst>
          </p:cNvPr>
          <p:cNvSpPr txBox="1"/>
          <p:nvPr/>
        </p:nvSpPr>
        <p:spPr>
          <a:xfrm>
            <a:off x="10872296" y="464491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0x00001004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FA8121A-F9A7-07AD-7345-7F819D2D02DA}"/>
              </a:ext>
            </a:extLst>
          </p:cNvPr>
          <p:cNvSpPr txBox="1"/>
          <p:nvPr/>
        </p:nvSpPr>
        <p:spPr>
          <a:xfrm>
            <a:off x="10872296" y="365857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0x00001008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8D548-BFCD-A606-D416-C6797E767051}"/>
              </a:ext>
            </a:extLst>
          </p:cNvPr>
          <p:cNvSpPr txBox="1"/>
          <p:nvPr/>
        </p:nvSpPr>
        <p:spPr>
          <a:xfrm>
            <a:off x="10872296" y="266293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0x0000100c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21BA3BF-1232-D457-BB9E-DFBFBB0EE88A}"/>
              </a:ext>
            </a:extLst>
          </p:cNvPr>
          <p:cNvSpPr txBox="1"/>
          <p:nvPr/>
        </p:nvSpPr>
        <p:spPr>
          <a:xfrm>
            <a:off x="10872296" y="1668201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3C3EB4-2C5E-34F8-3B18-A552C487AB46}"/>
              </a:ext>
            </a:extLst>
          </p:cNvPr>
          <p:cNvSpPr txBox="1"/>
          <p:nvPr/>
        </p:nvSpPr>
        <p:spPr>
          <a:xfrm>
            <a:off x="322457" y="595906"/>
            <a:ext cx="5686172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 want to do a x[1] = x[0]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 have to do this in two steps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r3;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x[2];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*r1 = &amp;x;    // r1 contains address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*(r1);      // memory to register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*(r1 + 1) = r3;  // register to memory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2CDD881-0446-6E85-6333-79A1FD5DA51A}"/>
              </a:ext>
            </a:extLst>
          </p:cNvPr>
          <p:cNvSpPr txBox="1"/>
          <p:nvPr/>
        </p:nvSpPr>
        <p:spPr>
          <a:xfrm>
            <a:off x="1333737" y="3574170"/>
            <a:ext cx="3711272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 register from memory</a:t>
            </a:r>
          </a:p>
          <a:p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r3, [r1, 0]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= r1 + 0 = 0x1004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A4CA26-4538-256C-0409-34BBF00B4FAB}"/>
              </a:ext>
            </a:extLst>
          </p:cNvPr>
          <p:cNvCxnSpPr>
            <a:cxnSpLocks/>
            <a:endCxn id="81" idx="3"/>
          </p:cNvCxnSpPr>
          <p:nvPr/>
        </p:nvCxnSpPr>
        <p:spPr>
          <a:xfrm flipH="1" flipV="1">
            <a:off x="8116161" y="4387623"/>
            <a:ext cx="1804283" cy="36142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D289E907-ED44-B8F9-7D9A-BE4D6803CFF3}"/>
              </a:ext>
            </a:extLst>
          </p:cNvPr>
          <p:cNvCxnSpPr>
            <a:cxnSpLocks/>
          </p:cNvCxnSpPr>
          <p:nvPr/>
        </p:nvCxnSpPr>
        <p:spPr>
          <a:xfrm flipV="1">
            <a:off x="3315574" y="4227345"/>
            <a:ext cx="0" cy="275699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Left Brace 131">
            <a:extLst>
              <a:ext uri="{FF2B5EF4-FFF2-40B4-BE49-F238E27FC236}">
                <a16:creationId xmlns:a16="http://schemas.microsoft.com/office/drawing/2014/main" id="{3DF6CDDF-C6D9-1E68-F55C-235DBD8ABC81}"/>
              </a:ext>
            </a:extLst>
          </p:cNvPr>
          <p:cNvSpPr/>
          <p:nvPr/>
        </p:nvSpPr>
        <p:spPr>
          <a:xfrm>
            <a:off x="9920444" y="3987886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65E7DD-2180-C294-8DD5-FC33BF24A882}"/>
              </a:ext>
            </a:extLst>
          </p:cNvPr>
          <p:cNvSpPr txBox="1"/>
          <p:nvPr/>
        </p:nvSpPr>
        <p:spPr>
          <a:xfrm>
            <a:off x="9459456" y="4653865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x[0]</a:t>
            </a:r>
          </a:p>
        </p:txBody>
      </p:sp>
      <p:sp>
        <p:nvSpPr>
          <p:cNvPr id="134" name="Left Brace 133">
            <a:extLst>
              <a:ext uri="{FF2B5EF4-FFF2-40B4-BE49-F238E27FC236}">
                <a16:creationId xmlns:a16="http://schemas.microsoft.com/office/drawing/2014/main" id="{01E8B304-50AD-9373-B508-8A55C16DCC7E}"/>
              </a:ext>
            </a:extLst>
          </p:cNvPr>
          <p:cNvSpPr/>
          <p:nvPr/>
        </p:nvSpPr>
        <p:spPr>
          <a:xfrm>
            <a:off x="9961965" y="2997562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C187A68-26D2-A511-BC60-500BE97E5B63}"/>
              </a:ext>
            </a:extLst>
          </p:cNvPr>
          <p:cNvSpPr txBox="1"/>
          <p:nvPr/>
        </p:nvSpPr>
        <p:spPr>
          <a:xfrm>
            <a:off x="9503798" y="3619631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x[1]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5D7EFE3-C779-39F4-8866-F214C28A4DBE}"/>
              </a:ext>
            </a:extLst>
          </p:cNvPr>
          <p:cNvSpPr/>
          <p:nvPr/>
        </p:nvSpPr>
        <p:spPr>
          <a:xfrm>
            <a:off x="10241292" y="372334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B5802FD-27C8-5EB8-CF98-696F36664660}"/>
              </a:ext>
            </a:extLst>
          </p:cNvPr>
          <p:cNvSpPr/>
          <p:nvPr/>
        </p:nvSpPr>
        <p:spPr>
          <a:xfrm>
            <a:off x="10241292" y="347466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6E7B287-1ECC-E347-7978-12B98AA95545}"/>
              </a:ext>
            </a:extLst>
          </p:cNvPr>
          <p:cNvSpPr/>
          <p:nvPr/>
        </p:nvSpPr>
        <p:spPr>
          <a:xfrm>
            <a:off x="10241292" y="322597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D8805B0-87AD-0A3D-F45D-C7AD888C2A65}"/>
              </a:ext>
            </a:extLst>
          </p:cNvPr>
          <p:cNvSpPr/>
          <p:nvPr/>
        </p:nvSpPr>
        <p:spPr>
          <a:xfrm>
            <a:off x="10241292" y="297729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C5B726-018A-E561-804D-F570CE997B34}"/>
              </a:ext>
            </a:extLst>
          </p:cNvPr>
          <p:cNvSpPr txBox="1"/>
          <p:nvPr/>
        </p:nvSpPr>
        <p:spPr>
          <a:xfrm>
            <a:off x="901821" y="5886894"/>
            <a:ext cx="501614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 will cover this instruction in more detail later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C92A4-0FD2-EECB-C50D-FB3AAC9D4F16}"/>
              </a:ext>
            </a:extLst>
          </p:cNvPr>
          <p:cNvSpPr txBox="1"/>
          <p:nvPr/>
        </p:nvSpPr>
        <p:spPr>
          <a:xfrm>
            <a:off x="1328269" y="4998246"/>
            <a:ext cx="404853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The </a:t>
            </a:r>
            <a:r>
              <a:rPr lang="en-US" dirty="0">
                <a:solidFill>
                  <a:srgbClr val="FF0000"/>
                </a:solidFill>
              </a:rPr>
              <a:t>[ ] </a:t>
            </a:r>
            <a:r>
              <a:rPr lang="en-US" dirty="0">
                <a:solidFill>
                  <a:srgbClr val="2C895B"/>
                </a:solidFill>
              </a:rPr>
              <a:t>around the operands is like the * dereference op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98D994F-6BE7-04E3-50C2-6A8CD08EC8AE}"/>
              </a:ext>
            </a:extLst>
          </p:cNvPr>
          <p:cNvCxnSpPr>
            <a:cxnSpLocks/>
            <a:stCxn id="79" idx="3"/>
            <a:endCxn id="133" idx="1"/>
          </p:cNvCxnSpPr>
          <p:nvPr/>
        </p:nvCxnSpPr>
        <p:spPr>
          <a:xfrm flipV="1">
            <a:off x="8116161" y="4853920"/>
            <a:ext cx="1343295" cy="23427"/>
          </a:xfrm>
          <a:prstGeom prst="straightConnector1">
            <a:avLst/>
          </a:prstGeom>
          <a:ln w="25400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52E438-EC99-9CF0-9DF4-6A3FCF57066F}"/>
              </a:ext>
            </a:extLst>
          </p:cNvPr>
          <p:cNvSpPr txBox="1"/>
          <p:nvPr/>
        </p:nvSpPr>
        <p:spPr>
          <a:xfrm>
            <a:off x="8325248" y="490095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points at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79DA7C1-17FC-B6C6-76B0-4D42BF506223}"/>
              </a:ext>
            </a:extLst>
          </p:cNvPr>
          <p:cNvSpPr txBox="1"/>
          <p:nvPr/>
        </p:nvSpPr>
        <p:spPr>
          <a:xfrm>
            <a:off x="8168119" y="3994639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reads memory</a:t>
            </a:r>
          </a:p>
        </p:txBody>
      </p:sp>
    </p:spTree>
    <p:extLst>
      <p:ext uri="{BB962C8B-B14F-4D97-AF65-F5344CB8AC3E}">
        <p14:creationId xmlns:p14="http://schemas.microsoft.com/office/powerpoint/2010/main" val="118569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124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49" y="112735"/>
            <a:ext cx="8969191" cy="445308"/>
          </a:xfrm>
        </p:spPr>
        <p:txBody>
          <a:bodyPr/>
          <a:lstStyle/>
          <a:p>
            <a:r>
              <a:rPr lang="en-US" dirty="0"/>
              <a:t>Using Registers as Pointers to Memory - Store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6981953" y="500880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6460656" y="1256944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6981953" y="476393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0x1004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6981953" y="451907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6981953" y="427421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0x4321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6981953" y="402935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6981953" y="378449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6981953" y="353962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6981953" y="329476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6981953" y="304990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6981953" y="280504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6981953" y="256018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6981953" y="231531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6981953" y="207045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6981953" y="182559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6981953" y="158073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6981953" y="133587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C23B818-6D12-E048-A6F0-13595ECF26B0}"/>
              </a:ext>
            </a:extLst>
          </p:cNvPr>
          <p:cNvSpPr/>
          <p:nvPr/>
        </p:nvSpPr>
        <p:spPr>
          <a:xfrm>
            <a:off x="10240139" y="597735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5E46774-637A-BC43-880A-F2EB650D9C82}"/>
              </a:ext>
            </a:extLst>
          </p:cNvPr>
          <p:cNvSpPr/>
          <p:nvPr/>
        </p:nvSpPr>
        <p:spPr>
          <a:xfrm>
            <a:off x="10240139" y="572866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9F3A005-B3A0-9B47-A4FF-E2E37C0D73F7}"/>
              </a:ext>
            </a:extLst>
          </p:cNvPr>
          <p:cNvSpPr/>
          <p:nvPr/>
        </p:nvSpPr>
        <p:spPr>
          <a:xfrm>
            <a:off x="10240139" y="547998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9EA7815-5ED9-7245-A8E6-93C522984CB6}"/>
              </a:ext>
            </a:extLst>
          </p:cNvPr>
          <p:cNvSpPr/>
          <p:nvPr/>
        </p:nvSpPr>
        <p:spPr>
          <a:xfrm>
            <a:off x="10240139" y="523130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ABAB0F8-C98C-014A-8384-223A02B1D893}"/>
              </a:ext>
            </a:extLst>
          </p:cNvPr>
          <p:cNvSpPr/>
          <p:nvPr/>
        </p:nvSpPr>
        <p:spPr>
          <a:xfrm>
            <a:off x="10240139" y="498261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B38631C-49D2-4049-B444-86B9FC26A5BA}"/>
              </a:ext>
            </a:extLst>
          </p:cNvPr>
          <p:cNvSpPr/>
          <p:nvPr/>
        </p:nvSpPr>
        <p:spPr>
          <a:xfrm>
            <a:off x="10240139" y="473393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27CE403-2C6F-9845-92A1-3ECB22172E53}"/>
              </a:ext>
            </a:extLst>
          </p:cNvPr>
          <p:cNvSpPr/>
          <p:nvPr/>
        </p:nvSpPr>
        <p:spPr>
          <a:xfrm>
            <a:off x="10240139" y="4485253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0x2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6DD5D81-D1E4-E542-9076-1AF2DE6131B4}"/>
              </a:ext>
            </a:extLst>
          </p:cNvPr>
          <p:cNvSpPr/>
          <p:nvPr/>
        </p:nvSpPr>
        <p:spPr>
          <a:xfrm>
            <a:off x="10240139" y="423656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0x3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D5C827F-CD3C-8E49-8827-10DBD57475E7}"/>
              </a:ext>
            </a:extLst>
          </p:cNvPr>
          <p:cNvSpPr/>
          <p:nvPr/>
        </p:nvSpPr>
        <p:spPr>
          <a:xfrm>
            <a:off x="10240139" y="398788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32C92F08-7FB7-914C-9309-107C9CEF57E1}"/>
              </a:ext>
            </a:extLst>
          </p:cNvPr>
          <p:cNvSpPr/>
          <p:nvPr/>
        </p:nvSpPr>
        <p:spPr>
          <a:xfrm>
            <a:off x="10508074" y="94708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AA608CC-7EF3-A04A-B103-EFC999E310F7}"/>
              </a:ext>
            </a:extLst>
          </p:cNvPr>
          <p:cNvSpPr/>
          <p:nvPr/>
        </p:nvSpPr>
        <p:spPr>
          <a:xfrm>
            <a:off x="10490034" y="627553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B50B694-5852-F540-ADB0-A461BEE16AA8}"/>
              </a:ext>
            </a:extLst>
          </p:cNvPr>
          <p:cNvSpPr txBox="1"/>
          <p:nvPr/>
        </p:nvSpPr>
        <p:spPr>
          <a:xfrm>
            <a:off x="9545838" y="183604"/>
            <a:ext cx="2121093" cy="400110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External memory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21D2F-1312-B748-8FCA-E4023E6B430C}"/>
              </a:ext>
            </a:extLst>
          </p:cNvPr>
          <p:cNvSpPr txBox="1"/>
          <p:nvPr/>
        </p:nvSpPr>
        <p:spPr>
          <a:xfrm>
            <a:off x="10872296" y="568558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347838F-D585-9CD7-65A0-465DFCF4ECBE}"/>
              </a:ext>
            </a:extLst>
          </p:cNvPr>
          <p:cNvSpPr/>
          <p:nvPr/>
        </p:nvSpPr>
        <p:spPr>
          <a:xfrm>
            <a:off x="10240139" y="271918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5758B18-D31F-9476-224C-1D1484EBE751}"/>
              </a:ext>
            </a:extLst>
          </p:cNvPr>
          <p:cNvSpPr/>
          <p:nvPr/>
        </p:nvSpPr>
        <p:spPr>
          <a:xfrm>
            <a:off x="10240139" y="247050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281A3DA-EADB-77DA-C818-56478C4D7CD9}"/>
              </a:ext>
            </a:extLst>
          </p:cNvPr>
          <p:cNvSpPr/>
          <p:nvPr/>
        </p:nvSpPr>
        <p:spPr>
          <a:xfrm>
            <a:off x="10240139" y="222182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078CBAD-8AE6-6D47-3A93-6C5B3CCE8A36}"/>
              </a:ext>
            </a:extLst>
          </p:cNvPr>
          <p:cNvSpPr/>
          <p:nvPr/>
        </p:nvSpPr>
        <p:spPr>
          <a:xfrm>
            <a:off x="10240139" y="197313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DCDD5E3-11DB-10BA-31A8-C6BB81276F98}"/>
              </a:ext>
            </a:extLst>
          </p:cNvPr>
          <p:cNvSpPr/>
          <p:nvPr/>
        </p:nvSpPr>
        <p:spPr>
          <a:xfrm>
            <a:off x="10240139" y="172445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7CFF47C-8471-60BC-CBC9-5427160F0403}"/>
              </a:ext>
            </a:extLst>
          </p:cNvPr>
          <p:cNvSpPr/>
          <p:nvPr/>
        </p:nvSpPr>
        <p:spPr>
          <a:xfrm>
            <a:off x="10240139" y="147577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7E87E1C-AC97-C43F-275B-CEC4B8A2B2D2}"/>
              </a:ext>
            </a:extLst>
          </p:cNvPr>
          <p:cNvSpPr/>
          <p:nvPr/>
        </p:nvSpPr>
        <p:spPr>
          <a:xfrm>
            <a:off x="10240139" y="122708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4D1FA84-82C9-5FDC-FB0C-E5EDAB339FD6}"/>
              </a:ext>
            </a:extLst>
          </p:cNvPr>
          <p:cNvSpPr/>
          <p:nvPr/>
        </p:nvSpPr>
        <p:spPr>
          <a:xfrm>
            <a:off x="10526114" y="6583581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28B280C-3141-289A-3FA7-E04E5D7E6208}"/>
              </a:ext>
            </a:extLst>
          </p:cNvPr>
          <p:cNvSpPr/>
          <p:nvPr/>
        </p:nvSpPr>
        <p:spPr>
          <a:xfrm>
            <a:off x="10508074" y="626404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69034A5-808A-33B7-6ECB-3C31E5BC22A4}"/>
              </a:ext>
            </a:extLst>
          </p:cNvPr>
          <p:cNvSpPr txBox="1"/>
          <p:nvPr/>
        </p:nvSpPr>
        <p:spPr>
          <a:xfrm>
            <a:off x="10872296" y="464491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0x00001004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FA8121A-F9A7-07AD-7345-7F819D2D02DA}"/>
              </a:ext>
            </a:extLst>
          </p:cNvPr>
          <p:cNvSpPr txBox="1"/>
          <p:nvPr/>
        </p:nvSpPr>
        <p:spPr>
          <a:xfrm>
            <a:off x="10872296" y="365857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0x00001008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8D548-BFCD-A606-D416-C6797E767051}"/>
              </a:ext>
            </a:extLst>
          </p:cNvPr>
          <p:cNvSpPr txBox="1"/>
          <p:nvPr/>
        </p:nvSpPr>
        <p:spPr>
          <a:xfrm>
            <a:off x="10872296" y="266293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0x0000100c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21BA3BF-1232-D457-BB9E-DFBFBB0EE88A}"/>
              </a:ext>
            </a:extLst>
          </p:cNvPr>
          <p:cNvSpPr txBox="1"/>
          <p:nvPr/>
        </p:nvSpPr>
        <p:spPr>
          <a:xfrm>
            <a:off x="10872296" y="1668201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3C3EB4-2C5E-34F8-3B18-A552C487AB46}"/>
              </a:ext>
            </a:extLst>
          </p:cNvPr>
          <p:cNvSpPr txBox="1"/>
          <p:nvPr/>
        </p:nvSpPr>
        <p:spPr>
          <a:xfrm>
            <a:off x="322457" y="595906"/>
            <a:ext cx="5686172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 want to do a x[1] = x[0]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 have to do this in two steps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r3;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x[2];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*r1 = &amp;x;    // r1 contains address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*(r1);      // memory to register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*(r1 + 1) = r3;  // register to memory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2CDD881-0446-6E85-6333-79A1FD5DA51A}"/>
              </a:ext>
            </a:extLst>
          </p:cNvPr>
          <p:cNvSpPr txBox="1"/>
          <p:nvPr/>
        </p:nvSpPr>
        <p:spPr>
          <a:xfrm>
            <a:off x="1112749" y="3697312"/>
            <a:ext cx="3852337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Store register to memory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	r3, [r1, 4]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= r1 + 4 = 0x1008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A4CA26-4538-256C-0409-34BBF00B4FAB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8116161" y="3417975"/>
            <a:ext cx="1845804" cy="9696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D289E907-ED44-B8F9-7D9A-BE4D6803CFF3}"/>
              </a:ext>
            </a:extLst>
          </p:cNvPr>
          <p:cNvCxnSpPr>
            <a:cxnSpLocks/>
          </p:cNvCxnSpPr>
          <p:nvPr/>
        </p:nvCxnSpPr>
        <p:spPr>
          <a:xfrm flipV="1">
            <a:off x="3094586" y="4350487"/>
            <a:ext cx="0" cy="275699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Left Brace 131">
            <a:extLst>
              <a:ext uri="{FF2B5EF4-FFF2-40B4-BE49-F238E27FC236}">
                <a16:creationId xmlns:a16="http://schemas.microsoft.com/office/drawing/2014/main" id="{3DF6CDDF-C6D9-1E68-F55C-235DBD8ABC81}"/>
              </a:ext>
            </a:extLst>
          </p:cNvPr>
          <p:cNvSpPr/>
          <p:nvPr/>
        </p:nvSpPr>
        <p:spPr>
          <a:xfrm>
            <a:off x="9920444" y="3987886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65E7DD-2180-C294-8DD5-FC33BF24A882}"/>
              </a:ext>
            </a:extLst>
          </p:cNvPr>
          <p:cNvSpPr txBox="1"/>
          <p:nvPr/>
        </p:nvSpPr>
        <p:spPr>
          <a:xfrm>
            <a:off x="9459456" y="4653865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x[0]</a:t>
            </a:r>
          </a:p>
        </p:txBody>
      </p:sp>
      <p:sp>
        <p:nvSpPr>
          <p:cNvPr id="134" name="Left Brace 133">
            <a:extLst>
              <a:ext uri="{FF2B5EF4-FFF2-40B4-BE49-F238E27FC236}">
                <a16:creationId xmlns:a16="http://schemas.microsoft.com/office/drawing/2014/main" id="{01E8B304-50AD-9373-B508-8A55C16DCC7E}"/>
              </a:ext>
            </a:extLst>
          </p:cNvPr>
          <p:cNvSpPr/>
          <p:nvPr/>
        </p:nvSpPr>
        <p:spPr>
          <a:xfrm>
            <a:off x="9961965" y="2997562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C187A68-26D2-A511-BC60-500BE97E5B63}"/>
              </a:ext>
            </a:extLst>
          </p:cNvPr>
          <p:cNvSpPr txBox="1"/>
          <p:nvPr/>
        </p:nvSpPr>
        <p:spPr>
          <a:xfrm>
            <a:off x="9503798" y="3619631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x[1]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5D7EFE3-C779-39F4-8866-F214C28A4DBE}"/>
              </a:ext>
            </a:extLst>
          </p:cNvPr>
          <p:cNvSpPr/>
          <p:nvPr/>
        </p:nvSpPr>
        <p:spPr>
          <a:xfrm>
            <a:off x="10241292" y="372334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B5802FD-27C8-5EB8-CF98-696F36664660}"/>
              </a:ext>
            </a:extLst>
          </p:cNvPr>
          <p:cNvSpPr/>
          <p:nvPr/>
        </p:nvSpPr>
        <p:spPr>
          <a:xfrm>
            <a:off x="10241292" y="347466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6E7B287-1ECC-E347-7978-12B98AA95545}"/>
              </a:ext>
            </a:extLst>
          </p:cNvPr>
          <p:cNvSpPr/>
          <p:nvPr/>
        </p:nvSpPr>
        <p:spPr>
          <a:xfrm>
            <a:off x="10241292" y="322597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D8805B0-87AD-0A3D-F45D-C7AD888C2A65}"/>
              </a:ext>
            </a:extLst>
          </p:cNvPr>
          <p:cNvSpPr/>
          <p:nvPr/>
        </p:nvSpPr>
        <p:spPr>
          <a:xfrm>
            <a:off x="10241292" y="297729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C5B726-018A-E561-804D-F570CE997B34}"/>
              </a:ext>
            </a:extLst>
          </p:cNvPr>
          <p:cNvSpPr txBox="1"/>
          <p:nvPr/>
        </p:nvSpPr>
        <p:spPr>
          <a:xfrm>
            <a:off x="801730" y="6115022"/>
            <a:ext cx="506584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 will cover this instruction in more detail later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C92A4-0FD2-EECB-C50D-FB3AAC9D4F16}"/>
              </a:ext>
            </a:extLst>
          </p:cNvPr>
          <p:cNvSpPr txBox="1"/>
          <p:nvPr/>
        </p:nvSpPr>
        <p:spPr>
          <a:xfrm>
            <a:off x="1107281" y="5121388"/>
            <a:ext cx="404853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The </a:t>
            </a:r>
            <a:r>
              <a:rPr lang="en-US" dirty="0">
                <a:solidFill>
                  <a:srgbClr val="FF0000"/>
                </a:solidFill>
              </a:rPr>
              <a:t>[ ] </a:t>
            </a:r>
            <a:r>
              <a:rPr lang="en-US" dirty="0">
                <a:solidFill>
                  <a:srgbClr val="2C895B"/>
                </a:solidFill>
              </a:rPr>
              <a:t>around the operands is like the * dereference op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98D994F-6BE7-04E3-50C2-6A8CD08EC8AE}"/>
              </a:ext>
            </a:extLst>
          </p:cNvPr>
          <p:cNvCxnSpPr>
            <a:cxnSpLocks/>
            <a:stCxn id="79" idx="3"/>
          </p:cNvCxnSpPr>
          <p:nvPr/>
        </p:nvCxnSpPr>
        <p:spPr>
          <a:xfrm flipV="1">
            <a:off x="8116161" y="3907699"/>
            <a:ext cx="1514856" cy="969648"/>
          </a:xfrm>
          <a:prstGeom prst="straightConnector1">
            <a:avLst/>
          </a:prstGeom>
          <a:ln w="25400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52E438-EC99-9CF0-9DF4-6A3FCF57066F}"/>
              </a:ext>
            </a:extLst>
          </p:cNvPr>
          <p:cNvSpPr txBox="1"/>
          <p:nvPr/>
        </p:nvSpPr>
        <p:spPr>
          <a:xfrm>
            <a:off x="8455643" y="4542458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r1 + 4 </a:t>
            </a:r>
          </a:p>
          <a:p>
            <a:r>
              <a:rPr lang="en-US" dirty="0">
                <a:solidFill>
                  <a:srgbClr val="2C895B"/>
                </a:solidFill>
              </a:rPr>
              <a:t>points at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79DA7C1-17FC-B6C6-76B0-4D42BF506223}"/>
              </a:ext>
            </a:extLst>
          </p:cNvPr>
          <p:cNvSpPr txBox="1"/>
          <p:nvPr/>
        </p:nvSpPr>
        <p:spPr>
          <a:xfrm>
            <a:off x="8158926" y="3188695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writes memory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A47A4AC-42FE-2AA6-56B4-ADC1AA0DF31B}"/>
              </a:ext>
            </a:extLst>
          </p:cNvPr>
          <p:cNvSpPr/>
          <p:nvPr/>
        </p:nvSpPr>
        <p:spPr>
          <a:xfrm>
            <a:off x="10240139" y="371632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6802F70-8402-FB55-0F66-1CEB35C24F79}"/>
              </a:ext>
            </a:extLst>
          </p:cNvPr>
          <p:cNvSpPr/>
          <p:nvPr/>
        </p:nvSpPr>
        <p:spPr>
          <a:xfrm>
            <a:off x="10240139" y="346764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0x2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73EFF9B-F29C-5BF1-D7AE-8B8BC33F30DB}"/>
              </a:ext>
            </a:extLst>
          </p:cNvPr>
          <p:cNvSpPr/>
          <p:nvPr/>
        </p:nvSpPr>
        <p:spPr>
          <a:xfrm>
            <a:off x="10240139" y="321895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ABC4AE9-4613-EA19-EA3C-0743ADDB55F1}"/>
              </a:ext>
            </a:extLst>
          </p:cNvPr>
          <p:cNvSpPr/>
          <p:nvPr/>
        </p:nvSpPr>
        <p:spPr>
          <a:xfrm>
            <a:off x="10240139" y="297027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</a:t>
            </a:r>
          </a:p>
        </p:txBody>
      </p:sp>
    </p:spTree>
    <p:extLst>
      <p:ext uri="{BB962C8B-B14F-4D97-AF65-F5344CB8AC3E}">
        <p14:creationId xmlns:p14="http://schemas.microsoft.com/office/powerpoint/2010/main" val="85924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124" grpId="0" animBg="1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3913B-7C34-7101-E261-7369E46CC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Register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E9CDF-D09C-4857-1356-D0ED4C03010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37005" y="1263471"/>
            <a:ext cx="8438291" cy="464247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16 Named registers r0 – r15</a:t>
            </a:r>
          </a:p>
          <a:p>
            <a:r>
              <a:rPr lang="en-US" sz="2400" dirty="0"/>
              <a:t>The operands of almost all instructions are registers</a:t>
            </a:r>
          </a:p>
          <a:p>
            <a:r>
              <a:rPr lang="en-US" sz="2400" dirty="0"/>
              <a:t>To </a:t>
            </a:r>
            <a:r>
              <a:rPr lang="en-US" sz="2400" dirty="0">
                <a:solidFill>
                  <a:srgbClr val="0070C0"/>
                </a:solidFill>
              </a:rPr>
              <a:t>operate on a variable in memory </a:t>
            </a:r>
            <a:r>
              <a:rPr lang="en-US" sz="2400" dirty="0"/>
              <a:t>do the following: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rgbClr val="2C895B"/>
                </a:solidFill>
              </a:rPr>
              <a:t>Load the value(s) from memory into a register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rgbClr val="C00000"/>
                </a:solidFill>
              </a:rPr>
              <a:t>Execute the instruction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</a:rPr>
              <a:t>Store the result back into memory </a:t>
            </a:r>
            <a:r>
              <a:rPr lang="en-US" sz="2400" dirty="0">
                <a:solidFill>
                  <a:srgbClr val="FF0000"/>
                </a:solidFill>
              </a:rPr>
              <a:t>(only if needed!)</a:t>
            </a:r>
          </a:p>
          <a:p>
            <a:r>
              <a:rPr lang="en-US" sz="2400" dirty="0"/>
              <a:t>Going to/from memory is expensive</a:t>
            </a:r>
          </a:p>
          <a:p>
            <a:pPr lvl="1"/>
            <a:r>
              <a:rPr lang="en-US" sz="2400" dirty="0">
                <a:solidFill>
                  <a:srgbClr val="C00000"/>
                </a:solidFill>
              </a:rPr>
              <a:t>4X to 20X+ </a:t>
            </a:r>
            <a:r>
              <a:rPr lang="en-US" sz="2400" b="1" dirty="0">
                <a:solidFill>
                  <a:srgbClr val="C00000"/>
                </a:solidFill>
              </a:rPr>
              <a:t>slower</a:t>
            </a:r>
            <a:r>
              <a:rPr lang="en-US" sz="2400" dirty="0"/>
              <a:t> than accessing a register</a:t>
            </a:r>
          </a:p>
          <a:p>
            <a:r>
              <a:rPr lang="en-US" sz="2400" dirty="0">
                <a:solidFill>
                  <a:srgbClr val="C00000"/>
                </a:solidFill>
              </a:rPr>
              <a:t>Strategy: </a:t>
            </a:r>
            <a:r>
              <a:rPr lang="en-US" sz="2400" dirty="0"/>
              <a:t>Keep variables in registers as much as possible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032BB-1BAC-03F1-F0D5-3AC52D3CD60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1641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CA4642-059B-0BBB-1228-FBE032260D0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89880" y="724100"/>
            <a:ext cx="6462090" cy="59987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There are two basic groups of registers, </a:t>
            </a:r>
            <a:r>
              <a:rPr lang="en-US" sz="2200" dirty="0">
                <a:solidFill>
                  <a:srgbClr val="2C895B"/>
                </a:solidFill>
              </a:rPr>
              <a:t>general purpose</a:t>
            </a:r>
            <a:r>
              <a:rPr lang="en-US" sz="2200" dirty="0"/>
              <a:t> and </a:t>
            </a:r>
            <a:r>
              <a:rPr lang="en-US" sz="2200" dirty="0">
                <a:solidFill>
                  <a:srgbClr val="0070C0"/>
                </a:solidFill>
              </a:rPr>
              <a:t>special use</a:t>
            </a:r>
          </a:p>
          <a:p>
            <a:r>
              <a:rPr lang="en-US" sz="2200" dirty="0">
                <a:solidFill>
                  <a:srgbClr val="2C895B"/>
                </a:solidFill>
              </a:rPr>
              <a:t>General purpose registers </a:t>
            </a:r>
            <a:r>
              <a:rPr lang="en-US" sz="2200" dirty="0"/>
              <a:t>can be used to contain up to 32-bits of data, but you must follow </a:t>
            </a:r>
            <a:r>
              <a:rPr lang="en-US" sz="2200" dirty="0">
                <a:solidFill>
                  <a:srgbClr val="2C895B"/>
                </a:solidFill>
              </a:rPr>
              <a:t>the </a:t>
            </a:r>
            <a:r>
              <a:rPr lang="en-US" sz="2200" b="1" dirty="0">
                <a:solidFill>
                  <a:srgbClr val="2C895B"/>
                </a:solidFill>
              </a:rPr>
              <a:t>rules</a:t>
            </a:r>
            <a:r>
              <a:rPr lang="en-US" sz="2200" dirty="0">
                <a:solidFill>
                  <a:srgbClr val="2C895B"/>
                </a:solidFill>
              </a:rPr>
              <a:t> for their use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Rules </a:t>
            </a:r>
            <a:r>
              <a:rPr lang="en-US" sz="2200" dirty="0"/>
              <a:t>specify </a:t>
            </a:r>
            <a:r>
              <a:rPr lang="en-US" sz="2200" dirty="0">
                <a:solidFill>
                  <a:srgbClr val="2C895B"/>
                </a:solidFill>
              </a:rPr>
              <a:t>how registers are to be used </a:t>
            </a:r>
            <a:r>
              <a:rPr lang="en-US" sz="2200" dirty="0"/>
              <a:t>so software can </a:t>
            </a:r>
            <a:r>
              <a:rPr lang="en-US" sz="2200" dirty="0">
                <a:solidFill>
                  <a:srgbClr val="0070C0"/>
                </a:solidFill>
              </a:rPr>
              <a:t>communicate and share the use of registers (later slides)</a:t>
            </a:r>
            <a:endParaRPr lang="en-US" sz="2200" dirty="0"/>
          </a:p>
          <a:p>
            <a:r>
              <a:rPr lang="en-US" sz="2200" dirty="0">
                <a:solidFill>
                  <a:srgbClr val="0070C0"/>
                </a:solidFill>
              </a:rPr>
              <a:t>Special purpose registers: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dedicated hardware use (like r15 the pc) </a:t>
            </a:r>
            <a:r>
              <a:rPr lang="en-US" sz="2200" dirty="0"/>
              <a:t>or </a:t>
            </a:r>
            <a:r>
              <a:rPr lang="en-US" sz="2200" dirty="0">
                <a:solidFill>
                  <a:schemeClr val="accent5"/>
                </a:solidFill>
              </a:rPr>
              <a:t>special use when used with certain instructions (like r13 &amp; r14)</a:t>
            </a:r>
          </a:p>
          <a:p>
            <a:r>
              <a:rPr lang="en-US" sz="2200" dirty="0">
                <a:solidFill>
                  <a:srgbClr val="7030A0"/>
                </a:solidFill>
              </a:rPr>
              <a:t>r15/pc is the program counter that contains the address of an instruction being executed (not exactly … later)</a:t>
            </a:r>
          </a:p>
        </p:txBody>
      </p:sp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03863" y="36241"/>
            <a:ext cx="10515600" cy="559786"/>
          </a:xfrm>
        </p:spPr>
        <p:txBody>
          <a:bodyPr/>
          <a:lstStyle/>
          <a:p>
            <a:r>
              <a:rPr lang="en-US" altLang="en-US" dirty="0"/>
              <a:t>Using Aarch32 Registers</a:t>
            </a:r>
          </a:p>
        </p:txBody>
      </p:sp>
      <p:sp>
        <p:nvSpPr>
          <p:cNvPr id="31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10814854" y="3336813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r8</a:t>
            </a:r>
          </a:p>
        </p:txBody>
      </p:sp>
      <p:sp>
        <p:nvSpPr>
          <p:cNvPr id="3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10822344" y="3053158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r9</a:t>
            </a:r>
          </a:p>
        </p:txBody>
      </p:sp>
      <p:sp>
        <p:nvSpPr>
          <p:cNvPr id="3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10823901" y="2751775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r10</a:t>
            </a:r>
          </a:p>
        </p:txBody>
      </p:sp>
      <p:sp>
        <p:nvSpPr>
          <p:cNvPr id="43" name="Rectangle 15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10822344" y="4481466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r4</a:t>
            </a:r>
          </a:p>
        </p:txBody>
      </p:sp>
      <p:sp>
        <p:nvSpPr>
          <p:cNvPr id="44" name="Rectangle 16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10820589" y="4175561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r5</a:t>
            </a:r>
          </a:p>
        </p:txBody>
      </p:sp>
      <p:sp>
        <p:nvSpPr>
          <p:cNvPr id="45" name="Rectangle 17"/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10814853" y="3905198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r6</a:t>
            </a:r>
          </a:p>
        </p:txBody>
      </p:sp>
      <p:sp>
        <p:nvSpPr>
          <p:cNvPr id="46" name="Rectangle 18"/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10822344" y="3620468"/>
            <a:ext cx="1197645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r7</a:t>
            </a:r>
          </a:p>
        </p:txBody>
      </p:sp>
      <p:sp>
        <p:nvSpPr>
          <p:cNvPr id="47" name="Rectangle 19"/>
          <p:cNvSpPr>
            <a:spLocks noChangeArrowheads="1"/>
          </p:cNvSpPr>
          <p:nvPr>
            <p:custDataLst>
              <p:tags r:id="rId9"/>
            </p:custDataLst>
          </p:nvPr>
        </p:nvSpPr>
        <p:spPr bwMode="black">
          <a:xfrm>
            <a:off x="6726476" y="3336813"/>
            <a:ext cx="3959954" cy="7732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200" kern="0" dirty="0">
                <a:solidFill>
                  <a:srgbClr val="2C895B"/>
                </a:solidFill>
                <a:ea typeface="ＭＳ Ｐゴシック" charset="0"/>
                <a:cs typeface="ＭＳ Ｐゴシック" charset="0"/>
              </a:rPr>
              <a:t>Preserved registers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Called functions </a:t>
            </a:r>
            <a:r>
              <a:rPr lang="en-US" sz="2200" kern="0" dirty="0">
                <a:solidFill>
                  <a:srgbClr val="C00000"/>
                </a:solidFill>
                <a:ea typeface="ＭＳ Ｐゴシック" charset="0"/>
                <a:cs typeface="ＭＳ Ｐゴシック" charset="0"/>
              </a:rPr>
              <a:t>can't change</a:t>
            </a:r>
          </a:p>
        </p:txBody>
      </p:sp>
      <p:sp>
        <p:nvSpPr>
          <p:cNvPr id="39" name="Rectangle 11"/>
          <p:cNvSpPr>
            <a:spLocks noChangeArrowheads="1"/>
          </p:cNvSpPr>
          <p:nvPr>
            <p:custDataLst>
              <p:tags r:id="rId10"/>
            </p:custDataLst>
          </p:nvPr>
        </p:nvSpPr>
        <p:spPr bwMode="gray">
          <a:xfrm>
            <a:off x="10789119" y="608369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0" name="Rectangle 12"/>
          <p:cNvSpPr>
            <a:spLocks noChangeArrowheads="1"/>
          </p:cNvSpPr>
          <p:nvPr>
            <p:custDataLst>
              <p:tags r:id="rId11"/>
            </p:custDataLst>
          </p:nvPr>
        </p:nvSpPr>
        <p:spPr bwMode="gray">
          <a:xfrm>
            <a:off x="10789119" y="579191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1" name="Rectangle 13"/>
          <p:cNvSpPr>
            <a:spLocks noChangeArrowheads="1"/>
          </p:cNvSpPr>
          <p:nvPr>
            <p:custDataLst>
              <p:tags r:id="rId12"/>
            </p:custDataLst>
          </p:nvPr>
        </p:nvSpPr>
        <p:spPr bwMode="gray">
          <a:xfrm>
            <a:off x="10789119" y="553172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42" name="Rectangle 14"/>
          <p:cNvSpPr>
            <a:spLocks noChangeArrowheads="1"/>
          </p:cNvSpPr>
          <p:nvPr>
            <p:custDataLst>
              <p:tags r:id="rId13"/>
            </p:custDataLst>
          </p:nvPr>
        </p:nvSpPr>
        <p:spPr bwMode="gray">
          <a:xfrm>
            <a:off x="10793555" y="5255947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r3</a:t>
            </a:r>
          </a:p>
        </p:txBody>
      </p:sp>
      <p:sp>
        <p:nvSpPr>
          <p:cNvPr id="48" name="Rectangle 20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885003" y="5068319"/>
            <a:ext cx="3801427" cy="14471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2075" tIns="46038" rIns="92075" bIns="46038" anchor="ctr" anchorCtr="1">
            <a:spAutoFit/>
          </a:bodyPr>
          <a:lstStyle/>
          <a:p>
            <a:pPr algn="r">
              <a:defRPr/>
            </a:pPr>
            <a:r>
              <a:rPr lang="en-US" sz="2200" kern="0" dirty="0">
                <a:solidFill>
                  <a:srgbClr val="2C895B"/>
                </a:solidFill>
                <a:ea typeface="ＭＳ Ｐゴシック" charset="0"/>
                <a:cs typeface="ＭＳ Ｐゴシック" charset="0"/>
              </a:rPr>
              <a:t>Scratch Registers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First 4 Function Parameters 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Function return value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Called functions </a:t>
            </a:r>
            <a:r>
              <a:rPr lang="en-US" sz="2200" kern="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can change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135FABE-D72B-3F46-AB80-04F43934D1D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8" name="Rectangle 10"/>
          <p:cNvSpPr>
            <a:spLocks noChangeArrowheads="1"/>
          </p:cNvSpPr>
          <p:nvPr>
            <p:custDataLst>
              <p:tags r:id="rId15"/>
            </p:custDataLst>
          </p:nvPr>
        </p:nvSpPr>
        <p:spPr bwMode="gray">
          <a:xfrm>
            <a:off x="10825841" y="429930"/>
            <a:ext cx="1197645" cy="2527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chemeClr val="accent6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r15/pc</a:t>
            </a:r>
          </a:p>
        </p:txBody>
      </p:sp>
      <p:sp>
        <p:nvSpPr>
          <p:cNvPr id="36" name="Rectangle 8"/>
          <p:cNvSpPr>
            <a:spLocks noChangeArrowheads="1"/>
          </p:cNvSpPr>
          <p:nvPr>
            <p:custDataLst>
              <p:tags r:id="rId16"/>
            </p:custDataLst>
          </p:nvPr>
        </p:nvSpPr>
        <p:spPr bwMode="gray">
          <a:xfrm>
            <a:off x="10806766" y="1533954"/>
            <a:ext cx="1197645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r13/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sp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7" name="Rectangle 9"/>
          <p:cNvSpPr>
            <a:spLocks noChangeArrowheads="1"/>
          </p:cNvSpPr>
          <p:nvPr>
            <p:custDataLst>
              <p:tags r:id="rId17"/>
            </p:custDataLst>
          </p:nvPr>
        </p:nvSpPr>
        <p:spPr bwMode="gray">
          <a:xfrm>
            <a:off x="10806766" y="1229377"/>
            <a:ext cx="1197645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r14/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lr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56" name="Rectangle 8">
            <a:extLst>
              <a:ext uri="{FF2B5EF4-FFF2-40B4-BE49-F238E27FC236}">
                <a16:creationId xmlns:a16="http://schemas.microsoft.com/office/drawing/2014/main" id="{FEF91CD2-7E2B-5A4C-9C95-2A21B5870107}"/>
              </a:ext>
            </a:extLst>
          </p:cNvPr>
          <p:cNvSpPr>
            <a:spLocks noChangeArrowheads="1"/>
          </p:cNvSpPr>
          <p:nvPr>
            <p:custDataLst>
              <p:tags r:id="rId18"/>
            </p:custDataLst>
          </p:nvPr>
        </p:nvSpPr>
        <p:spPr bwMode="gray">
          <a:xfrm>
            <a:off x="10825842" y="2153931"/>
            <a:ext cx="1197645" cy="2485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r11/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fp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5" name="Rectangle 7"/>
          <p:cNvSpPr>
            <a:spLocks noChangeArrowheads="1"/>
          </p:cNvSpPr>
          <p:nvPr>
            <p:custDataLst>
              <p:tags r:id="rId19"/>
            </p:custDataLst>
          </p:nvPr>
        </p:nvSpPr>
        <p:spPr bwMode="gray">
          <a:xfrm>
            <a:off x="10806766" y="1841901"/>
            <a:ext cx="1180509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r12/</a:t>
            </a:r>
            <a:r>
              <a:rPr lang="en-US" sz="2000" kern="0" dirty="0" err="1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ip</a:t>
            </a:r>
            <a:endParaRPr lang="en-US" sz="2000" kern="0" dirty="0">
              <a:solidFill>
                <a:schemeClr val="tx2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78" name="Rectangle 22">
            <a:extLst>
              <a:ext uri="{FF2B5EF4-FFF2-40B4-BE49-F238E27FC236}">
                <a16:creationId xmlns:a16="http://schemas.microsoft.com/office/drawing/2014/main" id="{C1A833C8-093F-624F-994F-D90A5E3AE989}"/>
              </a:ext>
            </a:extLst>
          </p:cNvPr>
          <p:cNvSpPr>
            <a:spLocks noChangeArrowheads="1"/>
          </p:cNvSpPr>
          <p:nvPr>
            <p:custDataLst>
              <p:tags r:id="rId20"/>
            </p:custDataLst>
          </p:nvPr>
        </p:nvSpPr>
        <p:spPr bwMode="black">
          <a:xfrm>
            <a:off x="7294209" y="1332146"/>
            <a:ext cx="3392221" cy="10195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000" kern="0" dirty="0">
                <a:solidFill>
                  <a:srgbClr val="7030A0"/>
                </a:solidFill>
                <a:ea typeface="ＭＳ Ｐゴシック" charset="0"/>
                <a:cs typeface="ＭＳ Ｐゴシック" charset="0"/>
              </a:rPr>
              <a:t>Special Use Registers</a:t>
            </a:r>
          </a:p>
          <a:p>
            <a:pPr algn="r">
              <a:defRPr/>
            </a:pPr>
            <a:r>
              <a:rPr lang="en-US" sz="20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function call implementation &amp; long branching</a:t>
            </a:r>
          </a:p>
        </p:txBody>
      </p:sp>
      <p:sp>
        <p:nvSpPr>
          <p:cNvPr id="76" name="Rectangle 22">
            <a:extLst>
              <a:ext uri="{FF2B5EF4-FFF2-40B4-BE49-F238E27FC236}">
                <a16:creationId xmlns:a16="http://schemas.microsoft.com/office/drawing/2014/main" id="{ABB57796-D9CB-B71B-1532-2F8B182884C1}"/>
              </a:ext>
            </a:extLst>
          </p:cNvPr>
          <p:cNvSpPr>
            <a:spLocks noChangeArrowheads="1"/>
          </p:cNvSpPr>
          <p:nvPr>
            <p:custDataLst>
              <p:tags r:id="rId21"/>
            </p:custDataLst>
          </p:nvPr>
        </p:nvSpPr>
        <p:spPr bwMode="black">
          <a:xfrm>
            <a:off x="7294209" y="233417"/>
            <a:ext cx="3392221" cy="7117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000" kern="0" dirty="0">
                <a:solidFill>
                  <a:srgbClr val="7030A0"/>
                </a:solidFill>
                <a:ea typeface="ＭＳ Ｐゴシック" charset="0"/>
                <a:cs typeface="ＭＳ Ｐゴシック" charset="0"/>
              </a:rPr>
              <a:t>Special Use Registers</a:t>
            </a:r>
          </a:p>
          <a:p>
            <a:pPr algn="r">
              <a:defRPr/>
            </a:pPr>
            <a:r>
              <a:rPr lang="en-US" sz="20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336756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6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6E7A361-8350-844A-B46B-A6EEE21CB5ED}"/>
              </a:ext>
            </a:extLst>
          </p:cNvPr>
          <p:cNvSpPr/>
          <p:nvPr/>
        </p:nvSpPr>
        <p:spPr bwMode="auto">
          <a:xfrm>
            <a:off x="7153835" y="1203456"/>
            <a:ext cx="4773943" cy="364212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  <a:alpha val="74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0001042c &lt;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inloop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&gt;: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1042c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e3530061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0x61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10430: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ba000002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10440 &lt;store&gt;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10434: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e353007a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0x7a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10438: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ca000000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bgt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&lt;store&gt;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1043c: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e2433020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sub r3, r3, #32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00010440 &lt;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store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&gt;: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e7c13002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strb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[r1, r2]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10444: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e2822001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add r2, r2, 0x1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10448: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e7d03002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ldrb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[r0, r2]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1044c: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e3530000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0x0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10450: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1afffff5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1042c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inloop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336A66-93EC-6644-9E0B-E766189DF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839" y="100170"/>
            <a:ext cx="10694407" cy="629771"/>
          </a:xfrm>
        </p:spPr>
        <p:txBody>
          <a:bodyPr/>
          <a:lstStyle/>
          <a:p>
            <a:r>
              <a:rPr lang="en-US" sz="2800" dirty="0"/>
              <a:t>CPU Operational Overview: Executing Machine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4D3B6-E447-174E-8963-9FCA769B3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368" y="872036"/>
            <a:ext cx="6857469" cy="541232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en-US" sz="2000" b="1" dirty="0">
                <a:solidFill>
                  <a:srgbClr val="0070C0"/>
                </a:solidFill>
              </a:rPr>
              <a:t>Everything </a:t>
            </a:r>
            <a:r>
              <a:rPr lang="en-US" altLang="en-US" sz="2000" dirty="0"/>
              <a:t>has a</a:t>
            </a:r>
            <a:r>
              <a:rPr lang="en-US" altLang="en-US" sz="2000" b="1" dirty="0">
                <a:solidFill>
                  <a:srgbClr val="0070C0"/>
                </a:solidFill>
              </a:rPr>
              <a:t> memory address</a:t>
            </a:r>
            <a:r>
              <a:rPr lang="en-US" altLang="en-US" sz="2000" dirty="0"/>
              <a:t>: </a:t>
            </a:r>
            <a:r>
              <a:rPr lang="en-US" altLang="en-US" sz="2000" b="1" dirty="0">
                <a:solidFill>
                  <a:schemeClr val="accent1"/>
                </a:solidFill>
              </a:rPr>
              <a:t>instructions</a:t>
            </a:r>
            <a:r>
              <a:rPr lang="en-US" altLang="en-US" sz="2000" dirty="0"/>
              <a:t> &amp; </a:t>
            </a:r>
            <a:r>
              <a:rPr lang="en-US" altLang="en-US" sz="2000" b="1" dirty="0">
                <a:solidFill>
                  <a:schemeClr val="accent1"/>
                </a:solidFill>
              </a:rPr>
              <a:t>data</a:t>
            </a:r>
          </a:p>
          <a:p>
            <a:pPr marL="546100" lvl="1" indent="-203200"/>
            <a:r>
              <a:rPr lang="en-US" altLang="en-US" sz="2000" dirty="0"/>
              <a:t>Machine code uses addresses for loops, branches, function calls, variables, etc.</a:t>
            </a:r>
            <a:endParaRPr lang="en-US" sz="2000" dirty="0"/>
          </a:p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</a:rPr>
              <a:t>1 Fetch</a:t>
            </a:r>
          </a:p>
          <a:p>
            <a:pPr marL="685800" lvl="1" indent="-342900"/>
            <a:r>
              <a:rPr lang="en-US" sz="2000" dirty="0"/>
              <a:t>read the instruction into memory </a:t>
            </a:r>
            <a:r>
              <a:rPr lang="en-US" sz="2000" b="1" i="1" dirty="0">
                <a:solidFill>
                  <a:schemeClr val="accent1"/>
                </a:solidFill>
              </a:rPr>
              <a:t>(fetch)</a:t>
            </a:r>
          </a:p>
          <a:p>
            <a:pPr marL="685800" lvl="1" indent="-342900"/>
            <a:r>
              <a:rPr lang="en-US" sz="2000" dirty="0"/>
              <a:t>program counter is </a:t>
            </a:r>
            <a:r>
              <a:rPr lang="en-US" sz="2000" dirty="0">
                <a:solidFill>
                  <a:srgbClr val="2C895B"/>
                </a:solidFill>
              </a:rPr>
              <a:t>automatically incremented (+4) to contain the address of the next instruction in memory </a:t>
            </a:r>
            <a:r>
              <a:rPr lang="en-US" sz="2000" dirty="0"/>
              <a:t>Instructions are 32 bits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</a:rPr>
              <a:t>2 Decode</a:t>
            </a:r>
          </a:p>
          <a:p>
            <a:pPr lvl="1"/>
            <a:r>
              <a:rPr lang="en-US" sz="2000" b="1" i="1" dirty="0">
                <a:solidFill>
                  <a:schemeClr val="accent5"/>
                </a:solidFill>
              </a:rPr>
              <a:t>Decodes the instruction </a:t>
            </a:r>
            <a:r>
              <a:rPr lang="en-US" sz="2000" dirty="0"/>
              <a:t>and sets up execution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</a:rPr>
              <a:t>3 Execute</a:t>
            </a:r>
          </a:p>
          <a:p>
            <a:pPr lvl="1"/>
            <a:r>
              <a:rPr lang="en-US" sz="2000" dirty="0"/>
              <a:t>CPU completes the </a:t>
            </a:r>
            <a:r>
              <a:rPr lang="en-US" sz="2000" b="1" i="1" dirty="0">
                <a:solidFill>
                  <a:schemeClr val="accent5"/>
                </a:solidFill>
              </a:rPr>
              <a:t>executio</a:t>
            </a:r>
            <a:r>
              <a:rPr lang="en-US" sz="2000" b="1" dirty="0">
                <a:solidFill>
                  <a:schemeClr val="accent5"/>
                </a:solidFill>
              </a:rPr>
              <a:t>n</a:t>
            </a:r>
            <a:r>
              <a:rPr lang="en-US" sz="2000" dirty="0"/>
              <a:t> of the instruction </a:t>
            </a:r>
          </a:p>
          <a:p>
            <a:pPr lvl="1"/>
            <a:r>
              <a:rPr lang="en-US" sz="2000" dirty="0"/>
              <a:t>Execution may alter the pc to take branches, etc.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Go to </a:t>
            </a:r>
            <a:r>
              <a:rPr lang="en-US" sz="2000" b="1" dirty="0">
                <a:solidFill>
                  <a:schemeClr val="accent1"/>
                </a:solidFill>
              </a:rPr>
              <a:t>fetch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19BBFD-CC59-5A47-8C0F-C85B8202EAD0}"/>
              </a:ext>
            </a:extLst>
          </p:cNvPr>
          <p:cNvSpPr txBox="1"/>
          <p:nvPr/>
        </p:nvSpPr>
        <p:spPr>
          <a:xfrm>
            <a:off x="7392262" y="1219122"/>
            <a:ext cx="1920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</a:rPr>
              <a:t>address    contents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891A3F-7406-CD4C-A3BD-E95D3A9F7C50}"/>
              </a:ext>
            </a:extLst>
          </p:cNvPr>
          <p:cNvSpPr txBox="1"/>
          <p:nvPr/>
        </p:nvSpPr>
        <p:spPr>
          <a:xfrm>
            <a:off x="9552976" y="1234787"/>
            <a:ext cx="17684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</a:rPr>
              <a:t>assembly version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B6CB3F-6175-3544-81F0-D1A6404B7C73}"/>
              </a:ext>
            </a:extLst>
          </p:cNvPr>
          <p:cNvSpPr txBox="1"/>
          <p:nvPr/>
        </p:nvSpPr>
        <p:spPr>
          <a:xfrm>
            <a:off x="8205821" y="849790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text segment in memory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EF7879-D18F-C04B-A578-AFDFBA510DB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07057B-DB05-E772-F434-639A053B76B6}"/>
              </a:ext>
            </a:extLst>
          </p:cNvPr>
          <p:cNvGrpSpPr/>
          <p:nvPr/>
        </p:nvGrpSpPr>
        <p:grpSpPr>
          <a:xfrm>
            <a:off x="5809129" y="1797992"/>
            <a:ext cx="1767798" cy="252767"/>
            <a:chOff x="5809129" y="2075792"/>
            <a:chExt cx="1767798" cy="252767"/>
          </a:xfrm>
        </p:grpSpPr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77A110C9-78C2-0148-8F81-F76EC069F3BB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4" name="Rectangle 10">
              <a:extLst>
                <a:ext uri="{FF2B5EF4-FFF2-40B4-BE49-F238E27FC236}">
                  <a16:creationId xmlns:a16="http://schemas.microsoft.com/office/drawing/2014/main" id="{42FD753B-827F-E2A5-F35C-DC0185760D25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A2DE79B-6073-5585-1E2C-F28C217EBDAB}"/>
              </a:ext>
            </a:extLst>
          </p:cNvPr>
          <p:cNvGrpSpPr/>
          <p:nvPr/>
        </p:nvGrpSpPr>
        <p:grpSpPr>
          <a:xfrm>
            <a:off x="5809129" y="2050759"/>
            <a:ext cx="1767798" cy="252767"/>
            <a:chOff x="5809129" y="2075792"/>
            <a:chExt cx="1767798" cy="252767"/>
          </a:xfrm>
        </p:grpSpPr>
        <p:sp>
          <p:nvSpPr>
            <p:cNvPr id="50" name="Right Arrow 49">
              <a:extLst>
                <a:ext uri="{FF2B5EF4-FFF2-40B4-BE49-F238E27FC236}">
                  <a16:creationId xmlns:a16="http://schemas.microsoft.com/office/drawing/2014/main" id="{9A8C5B06-E47C-B5EC-57EE-E8E6E6069028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1" name="Rectangle 10">
              <a:extLst>
                <a:ext uri="{FF2B5EF4-FFF2-40B4-BE49-F238E27FC236}">
                  <a16:creationId xmlns:a16="http://schemas.microsoft.com/office/drawing/2014/main" id="{782FBB15-C8BA-E802-9AC3-952C3BC47DE7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4186BA-D254-97D7-C65A-572D44D8EBE4}"/>
              </a:ext>
            </a:extLst>
          </p:cNvPr>
          <p:cNvGrpSpPr/>
          <p:nvPr/>
        </p:nvGrpSpPr>
        <p:grpSpPr>
          <a:xfrm>
            <a:off x="5805558" y="2303526"/>
            <a:ext cx="1767798" cy="252767"/>
            <a:chOff x="5809129" y="2075792"/>
            <a:chExt cx="1767798" cy="252767"/>
          </a:xfrm>
        </p:grpSpPr>
        <p:sp>
          <p:nvSpPr>
            <p:cNvPr id="53" name="Right Arrow 52">
              <a:extLst>
                <a:ext uri="{FF2B5EF4-FFF2-40B4-BE49-F238E27FC236}">
                  <a16:creationId xmlns:a16="http://schemas.microsoft.com/office/drawing/2014/main" id="{B92D9640-E9CB-2793-ED23-6615C51A4AE9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4" name="Rectangle 10">
              <a:extLst>
                <a:ext uri="{FF2B5EF4-FFF2-40B4-BE49-F238E27FC236}">
                  <a16:creationId xmlns:a16="http://schemas.microsoft.com/office/drawing/2014/main" id="{079B4BF3-851B-5F19-F9B0-B6B593F71D45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431AC90-A779-9555-6E5C-A7BF42007828}"/>
              </a:ext>
            </a:extLst>
          </p:cNvPr>
          <p:cNvGrpSpPr/>
          <p:nvPr/>
        </p:nvGrpSpPr>
        <p:grpSpPr>
          <a:xfrm>
            <a:off x="5805558" y="2564766"/>
            <a:ext cx="1767798" cy="252767"/>
            <a:chOff x="5809129" y="2075792"/>
            <a:chExt cx="1767798" cy="252767"/>
          </a:xfrm>
        </p:grpSpPr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id="{2566FF76-1D44-B146-C378-0CA10868950D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7" name="Rectangle 10">
              <a:extLst>
                <a:ext uri="{FF2B5EF4-FFF2-40B4-BE49-F238E27FC236}">
                  <a16:creationId xmlns:a16="http://schemas.microsoft.com/office/drawing/2014/main" id="{A35A1B7F-DB53-3097-3DFD-63931B341CF7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FB9112-0473-483D-A7C2-344E7F5D9621}"/>
              </a:ext>
            </a:extLst>
          </p:cNvPr>
          <p:cNvGrpSpPr/>
          <p:nvPr/>
        </p:nvGrpSpPr>
        <p:grpSpPr>
          <a:xfrm>
            <a:off x="5880883" y="3511076"/>
            <a:ext cx="1767798" cy="252767"/>
            <a:chOff x="5809129" y="2075792"/>
            <a:chExt cx="1767798" cy="252767"/>
          </a:xfrm>
        </p:grpSpPr>
        <p:sp>
          <p:nvSpPr>
            <p:cNvPr id="59" name="Right Arrow 58">
              <a:extLst>
                <a:ext uri="{FF2B5EF4-FFF2-40B4-BE49-F238E27FC236}">
                  <a16:creationId xmlns:a16="http://schemas.microsoft.com/office/drawing/2014/main" id="{9374C338-978C-7E0A-0CB1-945924C416A5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0" name="Rectangle 10">
              <a:extLst>
                <a:ext uri="{FF2B5EF4-FFF2-40B4-BE49-F238E27FC236}">
                  <a16:creationId xmlns:a16="http://schemas.microsoft.com/office/drawing/2014/main" id="{BCBD43E4-A0A9-B92F-CC9A-2BD0357F9725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37B9450-F972-A546-9417-55C2228EDECB}"/>
              </a:ext>
            </a:extLst>
          </p:cNvPr>
          <p:cNvGrpSpPr/>
          <p:nvPr/>
        </p:nvGrpSpPr>
        <p:grpSpPr>
          <a:xfrm>
            <a:off x="5880883" y="3770146"/>
            <a:ext cx="1767798" cy="252767"/>
            <a:chOff x="5809129" y="2075792"/>
            <a:chExt cx="1767798" cy="252767"/>
          </a:xfrm>
        </p:grpSpPr>
        <p:sp>
          <p:nvSpPr>
            <p:cNvPr id="62" name="Right Arrow 61">
              <a:extLst>
                <a:ext uri="{FF2B5EF4-FFF2-40B4-BE49-F238E27FC236}">
                  <a16:creationId xmlns:a16="http://schemas.microsoft.com/office/drawing/2014/main" id="{4739515A-DB0A-3BC5-2944-4F1C11C3EB9A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3" name="Rectangle 10">
              <a:extLst>
                <a:ext uri="{FF2B5EF4-FFF2-40B4-BE49-F238E27FC236}">
                  <a16:creationId xmlns:a16="http://schemas.microsoft.com/office/drawing/2014/main" id="{5F8B8512-3339-0349-F016-7F2BA0F81BAA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799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4D661-64A1-AF4B-BC19-035D4E682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28270"/>
          </a:xfrm>
        </p:spPr>
        <p:txBody>
          <a:bodyPr/>
          <a:lstStyle/>
          <a:p>
            <a:r>
              <a:rPr lang="en-US" dirty="0"/>
              <a:t>AArch32 Instruction Categories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47851F-937D-154C-9964-3AE8583D2E5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82649" y="709783"/>
            <a:ext cx="6821124" cy="585238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Data movement to/from memory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Data Transfer Instructions </a:t>
            </a:r>
            <a:r>
              <a:rPr lang="en-US" sz="2200" dirty="0"/>
              <a:t>between memory and registers</a:t>
            </a:r>
          </a:p>
          <a:p>
            <a:pPr lvl="2"/>
            <a:r>
              <a:rPr lang="en-US" sz="2200" dirty="0"/>
              <a:t>Load, Store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Arithmetic and logic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Data processing Instructions </a:t>
            </a:r>
            <a:r>
              <a:rPr lang="en-US" sz="2200" dirty="0"/>
              <a:t>(registers only)</a:t>
            </a:r>
          </a:p>
          <a:p>
            <a:pPr lvl="2"/>
            <a:r>
              <a:rPr lang="en-US" sz="2200" dirty="0"/>
              <a:t>Add, Subtract, Multiply, Shift, Rotate, …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Control Flow</a:t>
            </a:r>
          </a:p>
          <a:p>
            <a:pPr lvl="1"/>
            <a:r>
              <a:rPr lang="en-US" sz="2200" dirty="0"/>
              <a:t>Compare, Test, If-then, Branch, function calls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Miscellaneous</a:t>
            </a:r>
            <a:endParaRPr lang="en-US" sz="2200" dirty="0"/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Traps (OS system calls)</a:t>
            </a:r>
            <a:r>
              <a:rPr lang="en-US" sz="2200" dirty="0"/>
              <a:t>, Breakpoints, wait for events, interrupt enable/disable, data memory barrier, data synchronization barrier</a:t>
            </a:r>
          </a:p>
          <a:p>
            <a:pPr lvl="1"/>
            <a:r>
              <a:rPr lang="en-US" sz="2200" dirty="0"/>
              <a:t>Many others that we will not cover in the class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B8D73D-F528-994B-843E-4242D4346958}"/>
              </a:ext>
            </a:extLst>
          </p:cNvPr>
          <p:cNvSpPr/>
          <p:nvPr/>
        </p:nvSpPr>
        <p:spPr>
          <a:xfrm>
            <a:off x="7272833" y="1712238"/>
            <a:ext cx="2042383" cy="16352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Arithmetic and logic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29C158-C612-A24D-B74B-7E9FDF39B48A}"/>
              </a:ext>
            </a:extLst>
          </p:cNvPr>
          <p:cNvSpPr/>
          <p:nvPr/>
        </p:nvSpPr>
        <p:spPr>
          <a:xfrm>
            <a:off x="9562169" y="1712237"/>
            <a:ext cx="2042383" cy="1635241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Movement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2A793-62AE-214F-A640-2A4AFB3CC6FE}"/>
              </a:ext>
            </a:extLst>
          </p:cNvPr>
          <p:cNvSpPr/>
          <p:nvPr/>
        </p:nvSpPr>
        <p:spPr>
          <a:xfrm>
            <a:off x="7272833" y="3629171"/>
            <a:ext cx="2042383" cy="163524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 Flow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493ABC-438E-E14D-BF8C-5F4CB77CF484}"/>
              </a:ext>
            </a:extLst>
          </p:cNvPr>
          <p:cNvSpPr/>
          <p:nvPr/>
        </p:nvSpPr>
        <p:spPr>
          <a:xfrm>
            <a:off x="9562169" y="3629171"/>
            <a:ext cx="2042383" cy="1635241"/>
          </a:xfrm>
          <a:prstGeom prst="rect">
            <a:avLst/>
          </a:prstGeom>
          <a:solidFill>
            <a:srgbClr val="F37440"/>
          </a:solidFill>
          <a:ln>
            <a:solidFill>
              <a:srgbClr val="F375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Miscellaneous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457864-18CF-F740-8E8E-EBDF37D4246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8578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EDAEDF-C968-C96A-802F-9F07D407C05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0822" y="736492"/>
            <a:ext cx="11182202" cy="381358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Instructions consist of several fields that </a:t>
            </a:r>
            <a:r>
              <a:rPr lang="en-US" sz="2000" dirty="0">
                <a:solidFill>
                  <a:srgbClr val="0070C0"/>
                </a:solidFill>
              </a:rPr>
              <a:t>encode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2C895B"/>
                </a:solidFill>
              </a:rPr>
              <a:t>opcode</a:t>
            </a:r>
            <a:r>
              <a:rPr lang="en-US" sz="2000" dirty="0"/>
              <a:t> and arguments to the opcode</a:t>
            </a:r>
          </a:p>
          <a:p>
            <a:r>
              <a:rPr lang="en-US" sz="2000" dirty="0"/>
              <a:t>Special fields enable extended functionality - later</a:t>
            </a:r>
          </a:p>
          <a:p>
            <a:r>
              <a:rPr lang="en-US" sz="2000" dirty="0"/>
              <a:t>Several 4-bit </a:t>
            </a:r>
            <a:r>
              <a:rPr lang="en-US" sz="2000" dirty="0">
                <a:solidFill>
                  <a:srgbClr val="0070C0"/>
                </a:solidFill>
              </a:rPr>
              <a:t>operand</a:t>
            </a:r>
            <a:r>
              <a:rPr lang="en-US" sz="2000" dirty="0"/>
              <a:t> fields for specifying the </a:t>
            </a:r>
            <a:r>
              <a:rPr lang="en-US" sz="2000" dirty="0">
                <a:solidFill>
                  <a:srgbClr val="7030A0"/>
                </a:solidFill>
              </a:rPr>
              <a:t>source and destination </a:t>
            </a:r>
            <a:r>
              <a:rPr lang="en-US" sz="2000" dirty="0"/>
              <a:t>of the operation, usually one of the 16 registers</a:t>
            </a:r>
          </a:p>
          <a:p>
            <a:r>
              <a:rPr lang="en-US" sz="2000" dirty="0">
                <a:solidFill>
                  <a:schemeClr val="accent5"/>
                </a:solidFill>
              </a:rPr>
              <a:t>Embedded constants</a:t>
            </a:r>
            <a:r>
              <a:rPr lang="en-US" sz="2000" dirty="0"/>
              <a:t> </a:t>
            </a:r>
            <a:r>
              <a:rPr lang="en-US" sz="2000" i="1" dirty="0">
                <a:solidFill>
                  <a:srgbClr val="2C895B"/>
                </a:solidFill>
              </a:rPr>
              <a:t>("immediate values") </a:t>
            </a:r>
            <a:r>
              <a:rPr lang="en-US" sz="2000" dirty="0"/>
              <a:t>of various size and "configuration"</a:t>
            </a:r>
          </a:p>
          <a:p>
            <a:r>
              <a:rPr lang="en-US" sz="2000" dirty="0"/>
              <a:t>Basic Data processing  instruction formats (below)</a:t>
            </a:r>
          </a:p>
          <a:p>
            <a:r>
              <a:rPr lang="en-US" sz="2000" dirty="0"/>
              <a:t>R type instruction: 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r1, r2 	// third operand is a register</a:t>
            </a:r>
          </a:p>
          <a:p>
            <a:r>
              <a:rPr lang="en-US" sz="2000" dirty="0"/>
              <a:t>I type instruction: 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r0, 1 	// third operand is an immediate value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9071288-9328-E1F1-CE36-DEA5B9681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Arm Machine Code Instructions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674AA7-83B1-8AA2-350B-F86536E92D2E}"/>
              </a:ext>
            </a:extLst>
          </p:cNvPr>
          <p:cNvGrpSpPr/>
          <p:nvPr/>
        </p:nvGrpSpPr>
        <p:grpSpPr>
          <a:xfrm>
            <a:off x="1308692" y="4753139"/>
            <a:ext cx="9574615" cy="1993692"/>
            <a:chOff x="1308692" y="4645065"/>
            <a:chExt cx="9574615" cy="199369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8AB542-B190-9E0E-54E5-C3C9A5E141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08692" y="4645065"/>
              <a:ext cx="9574615" cy="199369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1C40D6-6E40-39A8-B3F8-885AE36D9C6A}"/>
                </a:ext>
              </a:extLst>
            </p:cNvPr>
            <p:cNvSpPr txBox="1"/>
            <p:nvPr/>
          </p:nvSpPr>
          <p:spPr>
            <a:xfrm>
              <a:off x="8380208" y="6153374"/>
              <a:ext cx="86433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Rotate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FC66D92-A718-5B2B-2C61-C7BAFA18781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Up-Down Arrow 1">
            <a:extLst>
              <a:ext uri="{FF2B5EF4-FFF2-40B4-BE49-F238E27FC236}">
                <a16:creationId xmlns:a16="http://schemas.microsoft.com/office/drawing/2014/main" id="{DC228451-B4D4-F8BC-91E9-CBF86D84C7AB}"/>
              </a:ext>
            </a:extLst>
          </p:cNvPr>
          <p:cNvSpPr/>
          <p:nvPr/>
        </p:nvSpPr>
        <p:spPr>
          <a:xfrm>
            <a:off x="3987209" y="5369442"/>
            <a:ext cx="116958" cy="78393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63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10" grpId="0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92F77-5CE3-D54D-9371-4DCD46043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52" y="355371"/>
            <a:ext cx="5304660" cy="715294"/>
          </a:xfrm>
        </p:spPr>
        <p:txBody>
          <a:bodyPr/>
          <a:lstStyle/>
          <a:p>
            <a:r>
              <a:rPr lang="en-US" dirty="0"/>
              <a:t>Arm Core Organization &amp; Floorplan Examples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983776-5130-F74B-A8F5-193F98645E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5943" y="0"/>
            <a:ext cx="6866964" cy="6826124"/>
          </a:xfrm>
          <a:prstGeom prst="rect">
            <a:avLst/>
          </a:prstGeom>
        </p:spPr>
      </p:pic>
      <p:pic>
        <p:nvPicPr>
          <p:cNvPr id="4" name="Picture 2" descr="ARM introduces new-generation Cortex-A72, second-gen 64-bit core | KitGuru">
            <a:extLst>
              <a:ext uri="{FF2B5EF4-FFF2-40B4-BE49-F238E27FC236}">
                <a16:creationId xmlns:a16="http://schemas.microsoft.com/office/drawing/2014/main" id="{F2D4E25F-766A-0B4F-90E8-892D42E5C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93" y="1216477"/>
            <a:ext cx="5115071" cy="4275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6940BD-42CC-6D47-911F-9D88B9A1A1AF}"/>
              </a:ext>
            </a:extLst>
          </p:cNvPr>
          <p:cNvSpPr txBox="1"/>
          <p:nvPr/>
        </p:nvSpPr>
        <p:spPr>
          <a:xfrm>
            <a:off x="248252" y="6133297"/>
            <a:ext cx="4634667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Single core </a:t>
            </a:r>
            <a:r>
              <a:rPr lang="en-US" b="1" i="1" dirty="0">
                <a:solidFill>
                  <a:schemeClr val="accent1"/>
                </a:solidFill>
              </a:rPr>
              <a:t>arm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die (not an A72) </a:t>
            </a:r>
            <a:r>
              <a:rPr lang="en-US" b="1" i="1" dirty="0">
                <a:solidFill>
                  <a:schemeClr val="accent1"/>
                </a:solidFill>
              </a:rPr>
              <a:t>Floorplan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32818DA2-4C15-094A-9DF6-6124B770BA73}"/>
              </a:ext>
            </a:extLst>
          </p:cNvPr>
          <p:cNvSpPr/>
          <p:nvPr/>
        </p:nvSpPr>
        <p:spPr>
          <a:xfrm>
            <a:off x="4972687" y="6180727"/>
            <a:ext cx="696603" cy="2744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03307B-E04C-664C-9E17-F0FE0B01F2A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7226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BA0A28-961C-4251-3AC2-9A3F68290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90158"/>
          </a:xfrm>
        </p:spPr>
        <p:txBody>
          <a:bodyPr/>
          <a:lstStyle/>
          <a:p>
            <a:r>
              <a:rPr lang="en-US" dirty="0"/>
              <a:t>R (register) Type Data Processing: Machine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7D32D5-477D-AB5B-09F3-9C9F0212D2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0009" y="2086930"/>
            <a:ext cx="10771991" cy="11975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2CD6E3C-ADB9-34E7-F690-59E75D0C2639}"/>
              </a:ext>
            </a:extLst>
          </p:cNvPr>
          <p:cNvGrpSpPr/>
          <p:nvPr/>
        </p:nvGrpSpPr>
        <p:grpSpPr>
          <a:xfrm>
            <a:off x="5410986" y="3171046"/>
            <a:ext cx="6294117" cy="3550346"/>
            <a:chOff x="5410986" y="3171046"/>
            <a:chExt cx="6294117" cy="3550346"/>
          </a:xfrm>
        </p:grpSpPr>
        <p:sp>
          <p:nvSpPr>
            <p:cNvPr id="7" name="Bent-Up Arrow 6">
              <a:extLst>
                <a:ext uri="{FF2B5EF4-FFF2-40B4-BE49-F238E27FC236}">
                  <a16:creationId xmlns:a16="http://schemas.microsoft.com/office/drawing/2014/main" id="{E176C2B7-8215-11FF-650E-3ECCBFA3428C}"/>
                </a:ext>
              </a:extLst>
            </p:cNvPr>
            <p:cNvSpPr/>
            <p:nvPr/>
          </p:nvSpPr>
          <p:spPr>
            <a:xfrm rot="5400000">
              <a:off x="5756235" y="2825797"/>
              <a:ext cx="1197536" cy="1888034"/>
            </a:xfrm>
            <a:prstGeom prst="bentUpArrow">
              <a:avLst>
                <a:gd name="adj1" fmla="val 10627"/>
                <a:gd name="adj2" fmla="val 15568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FAD3600-F965-B1EA-8831-BDB274FC9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95839" y="3292392"/>
              <a:ext cx="4309264" cy="3429000"/>
            </a:xfrm>
            <a:prstGeom prst="rect">
              <a:avLst/>
            </a:prstGeom>
          </p:spPr>
        </p:pic>
      </p:grp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0F2033-EFE4-512D-C8A5-3E4014F3CEF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88383" y="611005"/>
            <a:ext cx="10023794" cy="151760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Instructions that </a:t>
            </a:r>
            <a:r>
              <a:rPr lang="en-US" dirty="0">
                <a:solidFill>
                  <a:srgbClr val="2C895B"/>
                </a:solidFill>
              </a:rPr>
              <a:t>process data using three-register arguments</a:t>
            </a:r>
          </a:p>
          <a:p>
            <a:r>
              <a:rPr lang="en-US" sz="2200" dirty="0"/>
              <a:t>The general instruction format is (not all fields will be in every instruction)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opcode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Rd (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destination)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Rn (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 1), Rm (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 2)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C02C3E-6D9D-CB8F-ABFF-0DC9A4C9C5DA}"/>
              </a:ext>
            </a:extLst>
          </p:cNvPr>
          <p:cNvGrpSpPr/>
          <p:nvPr/>
        </p:nvGrpSpPr>
        <p:grpSpPr>
          <a:xfrm>
            <a:off x="333487" y="3851737"/>
            <a:ext cx="6191349" cy="2718249"/>
            <a:chOff x="333487" y="3851737"/>
            <a:chExt cx="6191349" cy="271824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5CC2CC-5DFF-0C2D-E0A4-1C8030C9CC4B}"/>
                </a:ext>
              </a:extLst>
            </p:cNvPr>
            <p:cNvSpPr txBox="1"/>
            <p:nvPr/>
          </p:nvSpPr>
          <p:spPr>
            <a:xfrm>
              <a:off x="1692199" y="3851737"/>
              <a:ext cx="2611115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</a:t>
              </a:r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B9D09A-DD15-E1F1-C1E2-73DA2FACF860}"/>
                </a:ext>
              </a:extLst>
            </p:cNvPr>
            <p:cNvSpPr txBox="1"/>
            <p:nvPr/>
          </p:nvSpPr>
          <p:spPr>
            <a:xfrm>
              <a:off x="333487" y="5039962"/>
              <a:ext cx="6191349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dirty="0">
                  <a:latin typeface="ArialMT"/>
                </a:rPr>
                <a:t>1110 000</a:t>
              </a:r>
              <a:r>
                <a:rPr lang="en-US" altLang="en-US" sz="2400" b="1" dirty="0">
                  <a:solidFill>
                    <a:srgbClr val="664CA5"/>
                  </a:solidFill>
                  <a:latin typeface="Arial" panose="020B0604020202020204" pitchFamily="34" charset="0"/>
                </a:rPr>
                <a:t>0 100</a:t>
              </a:r>
              <a:r>
                <a:rPr lang="en-US" altLang="en-US" sz="2400" dirty="0">
                  <a:latin typeface="ArialMT"/>
                </a:rPr>
                <a:t>0 </a:t>
              </a:r>
              <a:r>
                <a:rPr lang="en-US" altLang="en-US" sz="2400" b="1" dirty="0">
                  <a:solidFill>
                    <a:srgbClr val="3575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0001 </a:t>
              </a:r>
              <a:r>
                <a:rPr lang="en-US" altLang="en-US" sz="2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0000 </a:t>
              </a:r>
              <a:r>
                <a:rPr lang="en-US" altLang="en-US" sz="2400" dirty="0">
                  <a:latin typeface="ArialMT"/>
                </a:rPr>
                <a:t>0000 0000 </a:t>
              </a:r>
              <a:r>
                <a:rPr lang="en-US" altLang="en-US" sz="2400" b="1" dirty="0">
                  <a:solidFill>
                    <a:srgbClr val="0F54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0011 </a:t>
              </a:r>
              <a:endParaRPr lang="en-US" altLang="en-US" sz="3600" dirty="0">
                <a:latin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1EABDF-D748-493A-00C6-73A0D1F39072}"/>
                </a:ext>
              </a:extLst>
            </p:cNvPr>
            <p:cNvSpPr txBox="1"/>
            <p:nvPr/>
          </p:nvSpPr>
          <p:spPr>
            <a:xfrm>
              <a:off x="2183803" y="6108321"/>
              <a:ext cx="1979407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0xe0</a:t>
              </a:r>
              <a:r>
                <a:rPr lang="en-US" sz="2400" dirty="0">
                  <a:solidFill>
                    <a:srgbClr val="7030A0"/>
                  </a:solidFill>
                </a:rPr>
                <a:t>8</a:t>
              </a:r>
              <a:r>
                <a:rPr lang="en-US" sz="2400" dirty="0">
                  <a:solidFill>
                    <a:srgbClr val="2C895B"/>
                  </a:solidFill>
                </a:rPr>
                <a:t>1</a:t>
              </a:r>
              <a:r>
                <a:rPr lang="en-US"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/>
                <a:t>00</a:t>
              </a:r>
              <a:r>
                <a:rPr lang="en-US" sz="2400" dirty="0">
                  <a:solidFill>
                    <a:srgbClr val="0070C0"/>
                  </a:solidFill>
                </a:rPr>
                <a:t>3</a:t>
              </a:r>
              <a:r>
                <a:rPr lang="en-US" sz="2400" dirty="0"/>
                <a:t> </a:t>
              </a:r>
              <a:endParaRPr lang="en-US" sz="3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064E40E-87BE-7FF0-46BA-A8B9288EC054}"/>
                </a:ext>
              </a:extLst>
            </p:cNvPr>
            <p:cNvSpPr txBox="1"/>
            <p:nvPr/>
          </p:nvSpPr>
          <p:spPr>
            <a:xfrm>
              <a:off x="1992423" y="4420835"/>
              <a:ext cx="21707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is encoded as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6040EF-7C40-5B99-031C-A00532CDA197}"/>
                </a:ext>
              </a:extLst>
            </p:cNvPr>
            <p:cNvSpPr txBox="1"/>
            <p:nvPr/>
          </p:nvSpPr>
          <p:spPr>
            <a:xfrm>
              <a:off x="2516113" y="5558463"/>
              <a:ext cx="13147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in hex is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49EB96F-1485-EF98-CC4E-EDAF3FBE47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DAD3480E-8E26-4F0A-6B2A-60745062EF8C}"/>
              </a:ext>
            </a:extLst>
          </p:cNvPr>
          <p:cNvSpPr/>
          <p:nvPr/>
        </p:nvSpPr>
        <p:spPr>
          <a:xfrm>
            <a:off x="4412512" y="3022424"/>
            <a:ext cx="202018" cy="38808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9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4" grpId="0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BA0A28-961C-4251-3AC2-9A3F68290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90158"/>
          </a:xfrm>
        </p:spPr>
        <p:txBody>
          <a:bodyPr/>
          <a:lstStyle/>
          <a:p>
            <a:r>
              <a:rPr lang="en-US" dirty="0"/>
              <a:t>I (immediate) Type Data Processing: Machine Code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4AB9F58-77F2-493A-7217-90FEB135C31A}"/>
              </a:ext>
            </a:extLst>
          </p:cNvPr>
          <p:cNvGrpSpPr/>
          <p:nvPr/>
        </p:nvGrpSpPr>
        <p:grpSpPr>
          <a:xfrm>
            <a:off x="333487" y="3916280"/>
            <a:ext cx="6191349" cy="2718249"/>
            <a:chOff x="333487" y="3916280"/>
            <a:chExt cx="6191349" cy="271824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5CC2CC-5DFF-0C2D-E0A4-1C8030C9CC4B}"/>
                </a:ext>
              </a:extLst>
            </p:cNvPr>
            <p:cNvSpPr txBox="1"/>
            <p:nvPr/>
          </p:nvSpPr>
          <p:spPr>
            <a:xfrm>
              <a:off x="1692199" y="3916280"/>
              <a:ext cx="2611115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</a:t>
              </a:r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49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B9D09A-DD15-E1F1-C1E2-73DA2FACF860}"/>
                </a:ext>
              </a:extLst>
            </p:cNvPr>
            <p:cNvSpPr txBox="1"/>
            <p:nvPr/>
          </p:nvSpPr>
          <p:spPr>
            <a:xfrm>
              <a:off x="333487" y="5104505"/>
              <a:ext cx="6191349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dirty="0">
                  <a:latin typeface="ArialMT"/>
                </a:rPr>
                <a:t>1110 000</a:t>
              </a:r>
              <a:r>
                <a:rPr lang="en-US" altLang="en-US" sz="2400" b="1" dirty="0">
                  <a:solidFill>
                    <a:srgbClr val="664CA5"/>
                  </a:solidFill>
                  <a:latin typeface="Arial" panose="020B0604020202020204" pitchFamily="34" charset="0"/>
                </a:rPr>
                <a:t>0 100</a:t>
              </a:r>
              <a:r>
                <a:rPr lang="en-US" altLang="en-US" sz="2400" dirty="0">
                  <a:latin typeface="ArialMT"/>
                </a:rPr>
                <a:t>0 </a:t>
              </a:r>
              <a:r>
                <a:rPr lang="en-US" altLang="en-US" sz="2400" b="1" dirty="0">
                  <a:solidFill>
                    <a:srgbClr val="3575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0001 </a:t>
              </a:r>
              <a:r>
                <a:rPr lang="en-US" altLang="en-US" sz="2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0000 </a:t>
              </a:r>
              <a:r>
                <a:rPr lang="en-US" altLang="en-US" sz="2400" dirty="0">
                  <a:latin typeface="ArialMT"/>
                </a:rPr>
                <a:t>0000 </a:t>
              </a:r>
              <a:r>
                <a:rPr lang="en-US" altLang="en-US" sz="2400" b="1" dirty="0">
                  <a:solidFill>
                    <a:srgbClr val="0070C0"/>
                  </a:solidFill>
                  <a:latin typeface="ArialMT"/>
                </a:rPr>
                <a:t>0011 </a:t>
              </a:r>
              <a:r>
                <a:rPr lang="en-US" altLang="en-US" sz="24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0001 </a:t>
              </a:r>
              <a:endParaRPr lang="en-US" altLang="en-US" sz="3600" dirty="0">
                <a:solidFill>
                  <a:srgbClr val="0070C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1EABDF-D748-493A-00C6-73A0D1F39072}"/>
                </a:ext>
              </a:extLst>
            </p:cNvPr>
            <p:cNvSpPr txBox="1"/>
            <p:nvPr/>
          </p:nvSpPr>
          <p:spPr>
            <a:xfrm>
              <a:off x="2183803" y="6172864"/>
              <a:ext cx="1979407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0xe0</a:t>
              </a:r>
              <a:r>
                <a:rPr lang="en-US" sz="2400" dirty="0">
                  <a:solidFill>
                    <a:srgbClr val="7030A0"/>
                  </a:solidFill>
                </a:rPr>
                <a:t>8</a:t>
              </a:r>
              <a:r>
                <a:rPr lang="en-US" sz="2400" dirty="0">
                  <a:solidFill>
                    <a:srgbClr val="2C895B"/>
                  </a:solidFill>
                </a:rPr>
                <a:t>1</a:t>
              </a:r>
              <a:r>
                <a:rPr lang="en-US"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/>
                <a:t>0</a:t>
              </a:r>
              <a:r>
                <a:rPr lang="en-US" sz="2400" dirty="0">
                  <a:solidFill>
                    <a:srgbClr val="0070C0"/>
                  </a:solidFill>
                </a:rPr>
                <a:t>31</a:t>
              </a:r>
              <a:r>
                <a:rPr lang="en-US" sz="2400" dirty="0"/>
                <a:t> </a:t>
              </a:r>
              <a:endParaRPr lang="en-US" sz="3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064E40E-87BE-7FF0-46BA-A8B9288EC054}"/>
                </a:ext>
              </a:extLst>
            </p:cNvPr>
            <p:cNvSpPr txBox="1"/>
            <p:nvPr/>
          </p:nvSpPr>
          <p:spPr>
            <a:xfrm>
              <a:off x="1992423" y="4485378"/>
              <a:ext cx="21707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is encoded as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6040EF-7C40-5B99-031C-A00532CDA197}"/>
                </a:ext>
              </a:extLst>
            </p:cNvPr>
            <p:cNvSpPr txBox="1"/>
            <p:nvPr/>
          </p:nvSpPr>
          <p:spPr>
            <a:xfrm>
              <a:off x="2516113" y="5623006"/>
              <a:ext cx="13147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in hex is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6B8B891-894F-DF0B-FCDB-22CE13D506C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9455" y="2179416"/>
            <a:ext cx="10632141" cy="1056173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0F2033-EFE4-512D-C8A5-3E4014F3CEF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88977" y="583081"/>
            <a:ext cx="10414045" cy="151760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Instructions that process data </a:t>
            </a:r>
            <a:r>
              <a:rPr lang="en-US" dirty="0">
                <a:solidFill>
                  <a:srgbClr val="2C895B"/>
                </a:solidFill>
              </a:rPr>
              <a:t>using two registers and a constant (in the instruction)</a:t>
            </a:r>
          </a:p>
          <a:p>
            <a:r>
              <a:rPr lang="en-US" sz="2200" dirty="0"/>
              <a:t>The general instruction format is (not all fields will be in every instruction)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opcode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Rd (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destination)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Rn (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 1), constant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B66ACB2-B087-151D-3B84-73E06683CBE2}"/>
              </a:ext>
            </a:extLst>
          </p:cNvPr>
          <p:cNvGrpSpPr/>
          <p:nvPr/>
        </p:nvGrpSpPr>
        <p:grpSpPr>
          <a:xfrm>
            <a:off x="5320069" y="3180409"/>
            <a:ext cx="4931279" cy="3454120"/>
            <a:chOff x="5320069" y="3180409"/>
            <a:chExt cx="4931279" cy="345412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FAD3600-F965-B1EA-8831-BDB274FC9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54454" y="3692809"/>
              <a:ext cx="3696894" cy="2941720"/>
            </a:xfrm>
            <a:prstGeom prst="rect">
              <a:avLst/>
            </a:prstGeom>
          </p:spPr>
        </p:pic>
        <p:sp>
          <p:nvSpPr>
            <p:cNvPr id="7" name="Bent-Up Arrow 6">
              <a:extLst>
                <a:ext uri="{FF2B5EF4-FFF2-40B4-BE49-F238E27FC236}">
                  <a16:creationId xmlns:a16="http://schemas.microsoft.com/office/drawing/2014/main" id="{E176C2B7-8215-11FF-650E-3ECCBFA3428C}"/>
                </a:ext>
              </a:extLst>
            </p:cNvPr>
            <p:cNvSpPr/>
            <p:nvPr/>
          </p:nvSpPr>
          <p:spPr>
            <a:xfrm rot="5400000">
              <a:off x="5265414" y="3235064"/>
              <a:ext cx="1197536" cy="1088226"/>
            </a:xfrm>
            <a:prstGeom prst="bentUpArrow">
              <a:avLst>
                <a:gd name="adj1" fmla="val 10627"/>
                <a:gd name="adj2" fmla="val 15568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40A36FC-6CC9-935C-5020-2DD3E0F30E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F37822D3-E24A-7A1A-059C-8660811F695A}"/>
              </a:ext>
            </a:extLst>
          </p:cNvPr>
          <p:cNvSpPr/>
          <p:nvPr/>
        </p:nvSpPr>
        <p:spPr>
          <a:xfrm>
            <a:off x="4303314" y="3044203"/>
            <a:ext cx="202018" cy="38808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23BE07-67D2-5B47-3C2C-338CFFEA3542}"/>
              </a:ext>
            </a:extLst>
          </p:cNvPr>
          <p:cNvSpPr txBox="1"/>
          <p:nvPr/>
        </p:nvSpPr>
        <p:spPr>
          <a:xfrm>
            <a:off x="1408147" y="2651485"/>
            <a:ext cx="284052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I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537812-4533-2147-E47E-8F0AE35D00DA}"/>
              </a:ext>
            </a:extLst>
          </p:cNvPr>
          <p:cNvGrpSpPr/>
          <p:nvPr/>
        </p:nvGrpSpPr>
        <p:grpSpPr>
          <a:xfrm>
            <a:off x="9021013" y="3174705"/>
            <a:ext cx="2798734" cy="912433"/>
            <a:chOff x="9021013" y="3174705"/>
            <a:chExt cx="2798734" cy="912433"/>
          </a:xfrm>
        </p:grpSpPr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A8031271-3D3E-C5DA-81A7-B13D1CF09E6D}"/>
                </a:ext>
              </a:extLst>
            </p:cNvPr>
            <p:cNvSpPr/>
            <p:nvPr/>
          </p:nvSpPr>
          <p:spPr>
            <a:xfrm rot="16200000">
              <a:off x="10240498" y="1955220"/>
              <a:ext cx="359764" cy="2798734"/>
            </a:xfrm>
            <a:prstGeom prst="leftBrac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650399-AF77-5302-36A2-11B4A5A33C15}"/>
                </a:ext>
              </a:extLst>
            </p:cNvPr>
            <p:cNvSpPr txBox="1"/>
            <p:nvPr/>
          </p:nvSpPr>
          <p:spPr>
            <a:xfrm>
              <a:off x="9567494" y="3440807"/>
              <a:ext cx="18646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immediate value</a:t>
              </a:r>
            </a:p>
            <a:p>
              <a:r>
                <a:rPr lang="en-US" dirty="0"/>
                <a:t>12 bits only!!!!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590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6" grpId="0"/>
      <p:bldP spid="17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6E3688-E48F-E6D7-1E3A-B05B1D99F1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1024" y="2274068"/>
            <a:ext cx="6589501" cy="165778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B1D128-32B5-D6A2-998A-E105703EE9D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5644" y="747277"/>
            <a:ext cx="11543640" cy="146836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Aarch32 provides only 8-bits for specifying an immediate constant value</a:t>
            </a:r>
          </a:p>
          <a:p>
            <a:r>
              <a:rPr lang="en-US" dirty="0"/>
              <a:t>Without "rotation" immediate values are limited to the range of positive 0-255 </a:t>
            </a:r>
          </a:p>
          <a:p>
            <a:r>
              <a:rPr lang="en-US" dirty="0"/>
              <a:t>Imm8 expands to 32 bits and does a rotate right to achieve additional constant values (YUCK)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F09F5D-DA77-3AC0-8F05-EDC3040ED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986586" cy="627239"/>
          </a:xfrm>
        </p:spPr>
        <p:txBody>
          <a:bodyPr/>
          <a:lstStyle/>
          <a:p>
            <a:r>
              <a:rPr lang="en-US" dirty="0"/>
              <a:t>How are I – Type Constants Encoded in the instruction?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D9A0BB-8AFA-7241-2C26-E790352456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69559" y="2241679"/>
            <a:ext cx="3049725" cy="10561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2C4F37-2CE3-755E-BF44-66C776366D39}"/>
              </a:ext>
            </a:extLst>
          </p:cNvPr>
          <p:cNvSpPr txBox="1"/>
          <p:nvPr/>
        </p:nvSpPr>
        <p:spPr>
          <a:xfrm>
            <a:off x="8945018" y="3241535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positions to</a:t>
            </a:r>
          </a:p>
          <a:p>
            <a:r>
              <a:rPr lang="en-US" b="1" dirty="0">
                <a:solidFill>
                  <a:srgbClr val="0070C0"/>
                </a:solidFill>
              </a:rPr>
              <a:t>rotate X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F9C50C-F2C5-8EA9-5833-F7C2D7ECC79F}"/>
              </a:ext>
            </a:extLst>
          </p:cNvPr>
          <p:cNvSpPr txBox="1"/>
          <p:nvPr/>
        </p:nvSpPr>
        <p:spPr>
          <a:xfrm>
            <a:off x="10496271" y="3234808"/>
            <a:ext cx="1223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unsigned value to rotate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8167193-1E13-2DF8-4E8E-030ED0BD7CD7}"/>
              </a:ext>
            </a:extLst>
          </p:cNvPr>
          <p:cNvGraphicFramePr>
            <a:graphicFrameLocks noGrp="1"/>
          </p:cNvGraphicFramePr>
          <p:nvPr/>
        </p:nvGraphicFramePr>
        <p:xfrm>
          <a:off x="484447" y="4091392"/>
          <a:ext cx="11223106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7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35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917">
                <a:tc>
                  <a:txBody>
                    <a:bodyPr/>
                    <a:lstStyle/>
                    <a:p>
                      <a:r>
                        <a:rPr lang="en-US" sz="2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rot4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32-bit constant 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0000 0000 0000 0000 0000 00</a:t>
                      </a:r>
                      <a:r>
                        <a:rPr lang="en-US" sz="28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800" b="1" dirty="0">
                          <a:solidFill>
                            <a:srgbClr val="F3753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</a:t>
                      </a:r>
                      <a:r>
                        <a:rPr lang="en-US" sz="2800" baseline="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800" b="1" baseline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baseline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  <a:r>
                        <a:rPr lang="en-US" sz="2800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28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endParaRPr lang="en-US" sz="2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619494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0001 (2 bits)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00 0000 0000 0000 0000 0000 </a:t>
                      </a:r>
                      <a:r>
                        <a:rPr lang="en-US" sz="28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  <a:r>
                        <a:rPr lang="en-US" sz="2800" b="1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baseline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800" baseline="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  <a:r>
                        <a:rPr lang="en-US" sz="2800" b="1" baseline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baseline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28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55543D4C-8ED8-06B8-B068-EDC6EA2AD6CB}"/>
              </a:ext>
            </a:extLst>
          </p:cNvPr>
          <p:cNvGrpSpPr/>
          <p:nvPr/>
        </p:nvGrpSpPr>
        <p:grpSpPr>
          <a:xfrm>
            <a:off x="3732904" y="4148303"/>
            <a:ext cx="8864301" cy="2984017"/>
            <a:chOff x="3732904" y="4148303"/>
            <a:chExt cx="8864301" cy="2984017"/>
          </a:xfrm>
        </p:grpSpPr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1FFD5551-5F65-5CDA-B7D5-9033CB5599BC}"/>
                </a:ext>
              </a:extLst>
            </p:cNvPr>
            <p:cNvSpPr/>
            <p:nvPr/>
          </p:nvSpPr>
          <p:spPr>
            <a:xfrm rot="10800000" flipV="1">
              <a:off x="3732904" y="4148303"/>
              <a:ext cx="8864301" cy="2984017"/>
            </a:xfrm>
            <a:prstGeom prst="arc">
              <a:avLst>
                <a:gd name="adj1" fmla="val 12167303"/>
                <a:gd name="adj2" fmla="val 35157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B2D2132E-1E10-E840-61F0-D96448771DC0}"/>
                </a:ext>
              </a:extLst>
            </p:cNvPr>
            <p:cNvSpPr/>
            <p:nvPr/>
          </p:nvSpPr>
          <p:spPr>
            <a:xfrm rot="5400000">
              <a:off x="10903297" y="4369200"/>
              <a:ext cx="318522" cy="552005"/>
            </a:xfrm>
            <a:prstGeom prst="leftBrac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5ED32EA-9700-4D5F-A01E-0D150B20753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7B9546B-AE1E-68BA-4490-980B045823BA}"/>
              </a:ext>
            </a:extLst>
          </p:cNvPr>
          <p:cNvGrpSpPr/>
          <p:nvPr/>
        </p:nvGrpSpPr>
        <p:grpSpPr>
          <a:xfrm>
            <a:off x="9448912" y="4942158"/>
            <a:ext cx="1717059" cy="821463"/>
            <a:chOff x="9448912" y="4942158"/>
            <a:chExt cx="1717059" cy="82146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E8562CF-F8E2-1D05-8214-D716FC604CFB}"/>
                </a:ext>
              </a:extLst>
            </p:cNvPr>
            <p:cNvGrpSpPr/>
            <p:nvPr/>
          </p:nvGrpSpPr>
          <p:grpSpPr>
            <a:xfrm>
              <a:off x="9448912" y="4942158"/>
              <a:ext cx="1319495" cy="556308"/>
              <a:chOff x="9448912" y="4942158"/>
              <a:chExt cx="1319495" cy="556308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BFE4631F-097A-88C0-5E1A-8CDE0FCB25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08659" y="5260825"/>
                <a:ext cx="285762" cy="237641"/>
              </a:xfrm>
              <a:prstGeom prst="straightConnector1">
                <a:avLst/>
              </a:prstGeom>
              <a:ln w="34925"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Left Brace 30">
                <a:extLst>
                  <a:ext uri="{FF2B5EF4-FFF2-40B4-BE49-F238E27FC236}">
                    <a16:creationId xmlns:a16="http://schemas.microsoft.com/office/drawing/2014/main" id="{227820E9-BCA5-A07F-A7DE-4ABDE5C852EB}"/>
                  </a:ext>
                </a:extLst>
              </p:cNvPr>
              <p:cNvSpPr/>
              <p:nvPr/>
            </p:nvSpPr>
            <p:spPr>
              <a:xfrm rot="16200000">
                <a:off x="9976082" y="4414988"/>
                <a:ext cx="265155" cy="1319495"/>
              </a:xfrm>
              <a:prstGeom prst="leftBrace">
                <a:avLst/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Left Brace 18">
              <a:extLst>
                <a:ext uri="{FF2B5EF4-FFF2-40B4-BE49-F238E27FC236}">
                  <a16:creationId xmlns:a16="http://schemas.microsoft.com/office/drawing/2014/main" id="{298DAB30-E6BA-61A5-339B-01F05CDB22D2}"/>
                </a:ext>
              </a:extLst>
            </p:cNvPr>
            <p:cNvSpPr/>
            <p:nvPr/>
          </p:nvSpPr>
          <p:spPr>
            <a:xfrm rot="5400000">
              <a:off x="10373646" y="4971296"/>
              <a:ext cx="265155" cy="1319495"/>
            </a:xfrm>
            <a:prstGeom prst="leftBrac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C81A1F1-4584-D1D7-F56E-8E71006FE7C9}"/>
              </a:ext>
            </a:extLst>
          </p:cNvPr>
          <p:cNvGrpSpPr/>
          <p:nvPr/>
        </p:nvGrpSpPr>
        <p:grpSpPr>
          <a:xfrm>
            <a:off x="2717729" y="6278844"/>
            <a:ext cx="8367872" cy="587830"/>
            <a:chOff x="2717729" y="6278844"/>
            <a:chExt cx="8367872" cy="58783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F02F3A-891B-68C6-5B1A-92A51F9B2B10}"/>
                </a:ext>
              </a:extLst>
            </p:cNvPr>
            <p:cNvSpPr txBox="1"/>
            <p:nvPr/>
          </p:nvSpPr>
          <p:spPr>
            <a:xfrm>
              <a:off x="8823443" y="6497342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two bits rotated right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3A2C63A-BD11-56B9-BF93-667C69AD79F6}"/>
                </a:ext>
              </a:extLst>
            </p:cNvPr>
            <p:cNvCxnSpPr>
              <a:cxnSpLocks/>
            </p:cNvCxnSpPr>
            <p:nvPr/>
          </p:nvCxnSpPr>
          <p:spPr>
            <a:xfrm>
              <a:off x="9395212" y="6323568"/>
              <a:ext cx="451264" cy="0"/>
            </a:xfrm>
            <a:prstGeom prst="straightConnector1">
              <a:avLst/>
            </a:prstGeom>
            <a:ln w="3492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121D8C-1988-DF84-76E3-093312037360}"/>
                </a:ext>
              </a:extLst>
            </p:cNvPr>
            <p:cNvSpPr txBox="1"/>
            <p:nvPr/>
          </p:nvSpPr>
          <p:spPr>
            <a:xfrm>
              <a:off x="2717729" y="6278844"/>
              <a:ext cx="5447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results are interpreted as a 2's complement number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240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1896273" y="803653"/>
            <a:ext cx="7894357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58193"/>
          </a:xfrm>
        </p:spPr>
        <p:txBody>
          <a:bodyPr/>
          <a:lstStyle/>
          <a:p>
            <a:r>
              <a:rPr lang="en-US" dirty="0"/>
              <a:t>First Look: </a:t>
            </a:r>
            <a:r>
              <a:rPr lang="en-US" dirty="0">
                <a:solidFill>
                  <a:srgbClr val="FF0000"/>
                </a:solidFill>
              </a:rPr>
              <a:t>Copying</a:t>
            </a:r>
            <a:r>
              <a:rPr lang="en-US" dirty="0"/>
              <a:t> Values To Registers - MOV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2033452" y="929420"/>
            <a:ext cx="3352800" cy="2566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mov	r0, r1</a:t>
            </a:r>
            <a:endParaRPr lang="en-US" sz="2400" b="1" dirty="0">
              <a:solidFill>
                <a:srgbClr val="0070C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  <a:p>
            <a:endParaRPr lang="en-US" dirty="0"/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Copies all 32 bits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of the value held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in register r1 into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the register r0</a:t>
            </a:r>
            <a:endParaRPr lang="en-US" dirty="0">
              <a:solidFill>
                <a:srgbClr val="00000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5843452" y="929420"/>
            <a:ext cx="3185716" cy="2392678"/>
            <a:chOff x="4571444" y="2209800"/>
            <a:chExt cx="3185716" cy="23926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4571444" y="2209800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6208CEF-C54B-BC47-95ED-C5599AA8D928}"/>
              </a:ext>
            </a:extLst>
          </p:cNvPr>
          <p:cNvGrpSpPr/>
          <p:nvPr/>
        </p:nvGrpSpPr>
        <p:grpSpPr>
          <a:xfrm>
            <a:off x="1878856" y="3915017"/>
            <a:ext cx="7894357" cy="2712797"/>
            <a:chOff x="1878856" y="3915017"/>
            <a:chExt cx="7894357" cy="27127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6" y="3915017"/>
              <a:ext cx="7894357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3958047" cy="2248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mov	r0, 100</a:t>
              </a:r>
              <a:endParaRPr lang="en-US" sz="2400" b="1" dirty="0">
                <a:solidFill>
                  <a:srgbClr val="0070C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/>
            </a:p>
            <a:p>
              <a:endParaRPr lang="en-US" dirty="0"/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// Expands an imm8 value 100 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// stored in the instruction 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// into the register r0</a:t>
              </a:r>
              <a:endParaRPr lang="en-US" dirty="0">
                <a:solidFill>
                  <a:srgbClr val="00000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21DE06-56CB-3F43-B1C6-A16EBA89F8F8}"/>
                </a:ext>
              </a:extLst>
            </p:cNvPr>
            <p:cNvGrpSpPr/>
            <p:nvPr/>
          </p:nvGrpSpPr>
          <p:grpSpPr>
            <a:xfrm>
              <a:off x="5826035" y="4040785"/>
              <a:ext cx="3185716" cy="2392678"/>
              <a:chOff x="4571444" y="2209800"/>
              <a:chExt cx="3185716" cy="239267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907046-941F-0D49-B220-94CDFB08C2BF}"/>
                  </a:ext>
                </a:extLst>
              </p:cNvPr>
              <p:cNvSpPr/>
              <p:nvPr/>
            </p:nvSpPr>
            <p:spPr>
              <a:xfrm>
                <a:off x="4571445" y="3980926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register r0</a:t>
                </a:r>
                <a:endParaRPr lang="en-US" sz="2800" dirty="0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" name="Down Arrow 13">
                <a:extLst>
                  <a:ext uri="{FF2B5EF4-FFF2-40B4-BE49-F238E27FC236}">
                    <a16:creationId xmlns:a16="http://schemas.microsoft.com/office/drawing/2014/main" id="{03CD754C-ABE2-8948-A78E-C710E132F4B4}"/>
                  </a:ext>
                </a:extLst>
              </p:cNvPr>
              <p:cNvSpPr/>
              <p:nvPr/>
            </p:nvSpPr>
            <p:spPr>
              <a:xfrm>
                <a:off x="5834351" y="3032895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00066D-7CC9-E041-BBED-006256DD8C5E}"/>
                  </a:ext>
                </a:extLst>
              </p:cNvPr>
              <p:cNvSpPr/>
              <p:nvPr/>
            </p:nvSpPr>
            <p:spPr>
              <a:xfrm>
                <a:off x="4571444" y="2209800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100</a:t>
                </a:r>
                <a:endParaRPr lang="en-US" sz="2800" dirty="0">
                  <a:solidFill>
                    <a:srgbClr val="000000"/>
                  </a:solidFill>
                  <a:effectLst/>
                  <a:latin typeface="Arial"/>
                  <a:ea typeface="Arial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4A228C4-6F5B-F145-ADBD-B50CDCBE83D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8630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63984" y="5082000"/>
            <a:ext cx="5687720" cy="148016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r5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r5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1	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1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-4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-4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94599"/>
            <a:ext cx="10515600" cy="471530"/>
          </a:xfrm>
        </p:spPr>
        <p:txBody>
          <a:bodyPr/>
          <a:lstStyle/>
          <a:p>
            <a:r>
              <a:rPr lang="en-US" dirty="0"/>
              <a:t>mov – Copies Register Content between registers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E05044-F953-7042-853D-93433271F9E0}"/>
              </a:ext>
            </a:extLst>
          </p:cNvPr>
          <p:cNvGrpSpPr/>
          <p:nvPr/>
        </p:nvGrpSpPr>
        <p:grpSpPr>
          <a:xfrm>
            <a:off x="209950" y="591012"/>
            <a:ext cx="6065344" cy="1343783"/>
            <a:chOff x="209950" y="457200"/>
            <a:chExt cx="6065344" cy="134378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85ABFDE-EAC1-F941-B61A-7D8AF47CEC34}"/>
                </a:ext>
              </a:extLst>
            </p:cNvPr>
            <p:cNvSpPr/>
            <p:nvPr/>
          </p:nvSpPr>
          <p:spPr>
            <a:xfrm>
              <a:off x="209950" y="457200"/>
              <a:ext cx="6065344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7DDD6B-EE14-F747-9FF9-7E8CE1FC8E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198580" y="956090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50E088-9CDB-4547-A782-49F588B48A98}"/>
                </a:ext>
              </a:extLst>
            </p:cNvPr>
            <p:cNvSpPr txBox="1"/>
            <p:nvPr/>
          </p:nvSpPr>
          <p:spPr>
            <a:xfrm>
              <a:off x="3258348" y="1320976"/>
              <a:ext cx="295465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constant (immediate value)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8B6E8C-2976-B345-958D-CBF66EA4266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063984" y="932505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352A26-01EE-004E-84C4-BDBF0C0D8F95}"/>
                </a:ext>
              </a:extLst>
            </p:cNvPr>
            <p:cNvSpPr txBox="1"/>
            <p:nvPr/>
          </p:nvSpPr>
          <p:spPr>
            <a:xfrm>
              <a:off x="1040452" y="1328969"/>
              <a:ext cx="216108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A468E0-2C76-DE4A-91F7-6605D32F7CE9}"/>
                </a:ext>
              </a:extLst>
            </p:cNvPr>
            <p:cNvSpPr txBox="1"/>
            <p:nvPr/>
          </p:nvSpPr>
          <p:spPr>
            <a:xfrm>
              <a:off x="1550065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mov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3A3F90-CA1C-2E4A-B696-E8A797608D55}"/>
                </a:ext>
              </a:extLst>
            </p:cNvPr>
            <p:cNvSpPr txBox="1"/>
            <p:nvPr/>
          </p:nvSpPr>
          <p:spPr>
            <a:xfrm>
              <a:off x="2832263" y="574937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45279E7-7543-AE47-800F-05D73501E324}"/>
              </a:ext>
            </a:extLst>
          </p:cNvPr>
          <p:cNvGrpSpPr/>
          <p:nvPr/>
        </p:nvGrpSpPr>
        <p:grpSpPr>
          <a:xfrm>
            <a:off x="6497128" y="591012"/>
            <a:ext cx="5149335" cy="1343783"/>
            <a:chOff x="6497128" y="457200"/>
            <a:chExt cx="5149335" cy="134378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DF96B2-D5E9-2146-8314-80D1E23E242C}"/>
                </a:ext>
              </a:extLst>
            </p:cNvPr>
            <p:cNvSpPr/>
            <p:nvPr/>
          </p:nvSpPr>
          <p:spPr>
            <a:xfrm>
              <a:off x="6497128" y="457200"/>
              <a:ext cx="5149335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E825442-09D2-0044-9EDB-9B709FA6ECF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773717" y="926853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5FEA4A-90E4-0042-852B-B3BC53E9572D}"/>
                </a:ext>
              </a:extLst>
            </p:cNvPr>
            <p:cNvSpPr txBox="1"/>
            <p:nvPr/>
          </p:nvSpPr>
          <p:spPr>
            <a:xfrm>
              <a:off x="9655772" y="1320976"/>
              <a:ext cx="171072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register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AAD60B0-0413-EB41-A400-C0E7BDD74DF7}"/>
                </a:ext>
              </a:extLst>
            </p:cNvPr>
            <p:cNvSpPr txBox="1"/>
            <p:nvPr/>
          </p:nvSpPr>
          <p:spPr>
            <a:xfrm>
              <a:off x="7632390" y="556831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mov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F4EC75-68F8-394B-B258-3F26518D0981}"/>
                </a:ext>
              </a:extLst>
            </p:cNvPr>
            <p:cNvSpPr txBox="1"/>
            <p:nvPr/>
          </p:nvSpPr>
          <p:spPr>
            <a:xfrm>
              <a:off x="8914588" y="559510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3AF782-FBD7-E740-B429-5D62D4018F98}"/>
                </a:ext>
              </a:extLst>
            </p:cNvPr>
            <p:cNvSpPr txBox="1"/>
            <p:nvPr/>
          </p:nvSpPr>
          <p:spPr>
            <a:xfrm>
              <a:off x="9520400" y="559510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4036E2E-8E88-9341-A5E2-CF950661386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239718" y="948097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64E42D2-9D8E-4C45-973F-0FC510F71BDF}"/>
                </a:ext>
              </a:extLst>
            </p:cNvPr>
            <p:cNvSpPr txBox="1"/>
            <p:nvPr/>
          </p:nvSpPr>
          <p:spPr>
            <a:xfrm>
              <a:off x="7153235" y="1312983"/>
              <a:ext cx="2190917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EBCBB18-CD9E-8944-80A1-9D7F213935B7}"/>
              </a:ext>
            </a:extLst>
          </p:cNvPr>
          <p:cNvSpPr txBox="1"/>
          <p:nvPr/>
        </p:nvSpPr>
        <p:spPr>
          <a:xfrm>
            <a:off x="3448776" y="706070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C0BAFAC-EAC2-6045-887A-995147C70E6E}"/>
              </a:ext>
            </a:extLst>
          </p:cNvPr>
          <p:cNvSpPr txBox="1"/>
          <p:nvPr/>
        </p:nvSpPr>
        <p:spPr>
          <a:xfrm>
            <a:off x="4117549" y="706070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839DC29-2EA2-1E4D-A60D-2B3E816C64EB}"/>
              </a:ext>
            </a:extLst>
          </p:cNvPr>
          <p:cNvGrpSpPr/>
          <p:nvPr/>
        </p:nvGrpSpPr>
        <p:grpSpPr>
          <a:xfrm>
            <a:off x="2775793" y="3655894"/>
            <a:ext cx="6568359" cy="1210129"/>
            <a:chOff x="790967" y="2319549"/>
            <a:chExt cx="6568359" cy="121012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521AD4E-A469-9845-B9AA-73513DEE15C2}"/>
                </a:ext>
              </a:extLst>
            </p:cNvPr>
            <p:cNvSpPr/>
            <p:nvPr/>
          </p:nvSpPr>
          <p:spPr>
            <a:xfrm>
              <a:off x="790967" y="2319549"/>
              <a:ext cx="6568359" cy="86741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59968A-30BD-A748-B396-FAD937C96E6E}"/>
                </a:ext>
              </a:extLst>
            </p:cNvPr>
            <p:cNvSpPr txBox="1"/>
            <p:nvPr/>
          </p:nvSpPr>
          <p:spPr>
            <a:xfrm>
              <a:off x="857036" y="2329349"/>
              <a:ext cx="630172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constant 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constant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Rm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Rm</a:t>
              </a:r>
            </a:p>
            <a:p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1F554C9-12D1-4C41-A21E-0D81E2BAB1D2}"/>
              </a:ext>
            </a:extLst>
          </p:cNvPr>
          <p:cNvSpPr txBox="1"/>
          <p:nvPr/>
        </p:nvSpPr>
        <p:spPr>
          <a:xfrm>
            <a:off x="282105" y="641063"/>
            <a:ext cx="959703" cy="73866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machine code </a:t>
            </a:r>
            <a:r>
              <a:rPr lang="en-US" sz="1400" b="1" dirty="0">
                <a:solidFill>
                  <a:srgbClr val="0070C0"/>
                </a:solidFill>
              </a:rPr>
              <a:t>bit fields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0CC8B44-72B6-7242-A16B-5B5E3EB9C560}"/>
              </a:ext>
            </a:extLst>
          </p:cNvPr>
          <p:cNvSpPr/>
          <p:nvPr/>
        </p:nvSpPr>
        <p:spPr>
          <a:xfrm>
            <a:off x="1241808" y="906125"/>
            <a:ext cx="240405" cy="104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DD9902-FF59-0744-92B9-FB932DAA5A1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5908E0-BECC-5DFC-EE74-A274A709C1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9768" y="2206817"/>
            <a:ext cx="6436151" cy="138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3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60BCBE-32F3-014F-8FA8-ABEBEA6364F5}"/>
              </a:ext>
            </a:extLst>
          </p:cNvPr>
          <p:cNvSpPr/>
          <p:nvPr/>
        </p:nvSpPr>
        <p:spPr>
          <a:xfrm>
            <a:off x="1624875" y="926690"/>
            <a:ext cx="8376567" cy="35136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E2C669A-4162-FBA3-6C9B-F12238A192E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56727" y="4570569"/>
            <a:ext cx="7078545" cy="19915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Bitwise operators are applied to each of the </a:t>
            </a:r>
            <a:r>
              <a:rPr lang="en-US" sz="2400" u="sng" dirty="0"/>
              <a:t>corresponding</a:t>
            </a:r>
            <a:r>
              <a:rPr lang="en-US" sz="2400" dirty="0"/>
              <a:t> bit positions in each variable</a:t>
            </a: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Each bit position of the result depends </a:t>
            </a:r>
            <a:r>
              <a:rPr lang="en-US" sz="2400" u="sng" dirty="0">
                <a:solidFill>
                  <a:srgbClr val="0070C0"/>
                </a:solidFill>
              </a:rPr>
              <a:t>only</a:t>
            </a:r>
            <a:r>
              <a:rPr lang="en-US" sz="2400" dirty="0">
                <a:solidFill>
                  <a:srgbClr val="0070C0"/>
                </a:solidFill>
              </a:rPr>
              <a:t> on bits in the </a:t>
            </a:r>
            <a:r>
              <a:rPr lang="en-US" sz="2400" dirty="0">
                <a:solidFill>
                  <a:srgbClr val="FF0000"/>
                </a:solidFill>
              </a:rPr>
              <a:t>same bit position </a:t>
            </a:r>
            <a:r>
              <a:rPr lang="en-US" sz="2400" dirty="0">
                <a:solidFill>
                  <a:srgbClr val="0070C0"/>
                </a:solidFill>
              </a:rPr>
              <a:t>within the operands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709085-9307-6D4B-B06A-39EF6856E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Bitwise Operation?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872F68-0764-0046-BFC3-99F5DDCBA0E3}"/>
              </a:ext>
            </a:extLst>
          </p:cNvPr>
          <p:cNvGraphicFramePr>
            <a:graphicFrameLocks noGrp="1"/>
          </p:cNvGraphicFramePr>
          <p:nvPr/>
        </p:nvGraphicFramePr>
        <p:xfrm>
          <a:off x="1624875" y="1287400"/>
          <a:ext cx="7800834" cy="2794275"/>
        </p:xfrm>
        <a:graphic>
          <a:graphicData uri="http://schemas.openxmlformats.org/drawingml/2006/table">
            <a:tbl>
              <a:tblPr firstRow="1" firstCol="1" bandRow="1"/>
              <a:tblGrid>
                <a:gridCol w="1472746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  <p:sp>
        <p:nvSpPr>
          <p:cNvPr id="7" name="Down Arrow 6">
            <a:extLst>
              <a:ext uri="{FF2B5EF4-FFF2-40B4-BE49-F238E27FC236}">
                <a16:creationId xmlns:a16="http://schemas.microsoft.com/office/drawing/2014/main" id="{A3D76139-EC38-7E40-984F-62F5B9B98767}"/>
              </a:ext>
            </a:extLst>
          </p:cNvPr>
          <p:cNvSpPr/>
          <p:nvPr/>
        </p:nvSpPr>
        <p:spPr>
          <a:xfrm>
            <a:off x="5786933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FD456A-70FA-BC44-B488-BBDE7A6BAE27}"/>
              </a:ext>
            </a:extLst>
          </p:cNvPr>
          <p:cNvSpPr/>
          <p:nvPr/>
        </p:nvSpPr>
        <p:spPr>
          <a:xfrm>
            <a:off x="5444216" y="1146677"/>
            <a:ext cx="853446" cy="306318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8E944E-EB7C-9B41-933F-1BE01483FA5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28A59B0-B994-5D4A-BBDF-ECCE0802B64A}"/>
              </a:ext>
            </a:extLst>
          </p:cNvPr>
          <p:cNvSpPr/>
          <p:nvPr/>
        </p:nvSpPr>
        <p:spPr>
          <a:xfrm>
            <a:off x="6611696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8472BBB-2B9E-1647-9B01-8CCCE2860FC9}"/>
              </a:ext>
            </a:extLst>
          </p:cNvPr>
          <p:cNvSpPr/>
          <p:nvPr/>
        </p:nvSpPr>
        <p:spPr>
          <a:xfrm>
            <a:off x="735415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F68563D0-4A9A-284B-950E-ADC4BE2619AC}"/>
              </a:ext>
            </a:extLst>
          </p:cNvPr>
          <p:cNvSpPr/>
          <p:nvPr/>
        </p:nvSpPr>
        <p:spPr>
          <a:xfrm>
            <a:off x="819828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6753670E-4433-2F4B-AB3D-CB2A7D02E2D4}"/>
              </a:ext>
            </a:extLst>
          </p:cNvPr>
          <p:cNvSpPr/>
          <p:nvPr/>
        </p:nvSpPr>
        <p:spPr>
          <a:xfrm>
            <a:off x="9021700" y="307285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B858A4B3-7423-824C-8374-929750E1AEC4}"/>
              </a:ext>
            </a:extLst>
          </p:cNvPr>
          <p:cNvSpPr/>
          <p:nvPr/>
        </p:nvSpPr>
        <p:spPr>
          <a:xfrm>
            <a:off x="3428365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0FC16365-B0EC-6344-B409-49AC67FAFB0E}"/>
              </a:ext>
            </a:extLst>
          </p:cNvPr>
          <p:cNvSpPr/>
          <p:nvPr/>
        </p:nvSpPr>
        <p:spPr>
          <a:xfrm>
            <a:off x="4188775" y="3083750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F4BA9528-03F3-CE47-8E9F-010EF50C3A3E}"/>
              </a:ext>
            </a:extLst>
          </p:cNvPr>
          <p:cNvSpPr/>
          <p:nvPr/>
        </p:nvSpPr>
        <p:spPr>
          <a:xfrm>
            <a:off x="4987520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90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39" y="236789"/>
            <a:ext cx="10515600" cy="381731"/>
          </a:xfrm>
        </p:spPr>
        <p:txBody>
          <a:bodyPr/>
          <a:lstStyle/>
          <a:p>
            <a:r>
              <a:rPr lang="en-US" dirty="0"/>
              <a:t>Bitwise Not (vs Boolean Not)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5946530" y="319794"/>
          <a:ext cx="2657111" cy="1433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02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596089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2715179" y="826196"/>
            <a:ext cx="290336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C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output = ~a;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B5AD994C-DE5C-40F7-FC0B-FA508E7C81B2}"/>
              </a:ext>
            </a:extLst>
          </p:cNvPr>
          <p:cNvSpPr txBox="1">
            <a:spLocks/>
          </p:cNvSpPr>
          <p:nvPr/>
        </p:nvSpPr>
        <p:spPr>
          <a:xfrm>
            <a:off x="1164211" y="4502216"/>
            <a:ext cx="9815159" cy="4574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Boolean operators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 on the entire value not the individual bits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ACCED94F-1A47-96BA-DC5B-981E156A0CB6}"/>
              </a:ext>
            </a:extLst>
          </p:cNvPr>
          <p:cNvGraphicFramePr>
            <a:graphicFrameLocks noGrp="1"/>
          </p:cNvGraphicFramePr>
          <p:nvPr/>
        </p:nvGraphicFramePr>
        <p:xfrm>
          <a:off x="1549117" y="3493261"/>
          <a:ext cx="8377382" cy="837904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28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4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0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698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Boolean NOT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!b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~b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DE8C9C1-0FFE-E8F5-2F27-610FD858DC30}"/>
              </a:ext>
            </a:extLst>
          </p:cNvPr>
          <p:cNvGraphicFramePr>
            <a:graphicFrameLocks noGrp="1"/>
          </p:cNvGraphicFramePr>
          <p:nvPr/>
        </p:nvGraphicFramePr>
        <p:xfrm>
          <a:off x="2069237" y="1960978"/>
          <a:ext cx="775458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662">
                  <a:extLst>
                    <a:ext uri="{9D8B030D-6E8A-4147-A177-3AD203B41FA5}">
                      <a16:colId xmlns:a16="http://schemas.microsoft.com/office/drawing/2014/main" val="1499634112"/>
                    </a:ext>
                  </a:extLst>
                </a:gridCol>
                <a:gridCol w="6388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621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0101 1010 0101 1010 1111 0000 1001 0110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1010 0101 1010 0101 0000 1111 0110 1001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619494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D166A869-B4FC-CFDA-3654-6BD96EF0D36D}"/>
              </a:ext>
            </a:extLst>
          </p:cNvPr>
          <p:cNvGraphicFramePr>
            <a:graphicFrameLocks noGrp="1"/>
          </p:cNvGraphicFramePr>
          <p:nvPr/>
        </p:nvGraphicFramePr>
        <p:xfrm>
          <a:off x="1279385" y="5134271"/>
          <a:ext cx="9252394" cy="1541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449">
                  <a:extLst>
                    <a:ext uri="{9D8B030D-6E8A-4147-A177-3AD203B41FA5}">
                      <a16:colId xmlns:a16="http://schemas.microsoft.com/office/drawing/2014/main" val="1133527851"/>
                    </a:ext>
                  </a:extLst>
                </a:gridCol>
                <a:gridCol w="1601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4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917"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1111 1111 1111 1111 1111 1111 1111 1110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Boolean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0000 0000 0000 0000 0000 0000 0000 0000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342D2FCD-97BE-A5EB-C2D0-99F3F389BDD1}"/>
              </a:ext>
            </a:extLst>
          </p:cNvPr>
          <p:cNvGrpSpPr/>
          <p:nvPr/>
        </p:nvGrpSpPr>
        <p:grpSpPr>
          <a:xfrm>
            <a:off x="9332601" y="156259"/>
            <a:ext cx="1467068" cy="1597043"/>
            <a:chOff x="446267" y="3841563"/>
            <a:chExt cx="1467068" cy="1597043"/>
          </a:xfrm>
        </p:grpSpPr>
        <p:sp>
          <p:nvSpPr>
            <p:cNvPr id="39" name="~ 1100…">
              <a:extLst>
                <a:ext uri="{FF2B5EF4-FFF2-40B4-BE49-F238E27FC236}">
                  <a16:creationId xmlns:a16="http://schemas.microsoft.com/office/drawing/2014/main" id="{E0886689-CDAA-AB33-BA65-7932F1B9166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C8E4E60-FCA2-614C-F64F-A48BA3FCB222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764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368688" y="814410"/>
            <a:ext cx="7491055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C43241F-E0E6-B27C-B439-BCFC3576609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16943" y="2996097"/>
            <a:ext cx="3819335" cy="673515"/>
          </a:xfrm>
        </p:spPr>
        <p:txBody>
          <a:bodyPr/>
          <a:lstStyle/>
          <a:p>
            <a:r>
              <a:rPr lang="en-US" sz="2400" dirty="0"/>
              <a:t>A </a:t>
            </a:r>
            <a:r>
              <a:rPr lang="en-US" sz="2400" b="1" dirty="0">
                <a:solidFill>
                  <a:srgbClr val="0070C0"/>
                </a:solidFill>
              </a:rPr>
              <a:t>bitwise NOT </a:t>
            </a:r>
            <a:r>
              <a:rPr lang="en-US" sz="2400" dirty="0"/>
              <a:t>operation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431201" cy="715294"/>
          </a:xfrm>
        </p:spPr>
        <p:txBody>
          <a:bodyPr/>
          <a:lstStyle/>
          <a:p>
            <a:r>
              <a:rPr lang="en-US" dirty="0"/>
              <a:t>First Look: </a:t>
            </a:r>
            <a:r>
              <a:rPr lang="en-US" dirty="0">
                <a:solidFill>
                  <a:srgbClr val="FF0000"/>
                </a:solidFill>
              </a:rPr>
              <a:t>Copying</a:t>
            </a:r>
            <a:r>
              <a:rPr lang="en-US" dirty="0"/>
              <a:t> Values To Registers – MVN (negate)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505866" y="940177"/>
            <a:ext cx="3481315" cy="2885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mvn</a:t>
            </a:r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	r0, r1</a:t>
            </a:r>
            <a:endParaRPr lang="en-US" sz="2400" b="1" dirty="0">
              <a:solidFill>
                <a:srgbClr val="0070C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  <a:p>
            <a:endParaRPr lang="en-US" dirty="0"/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Copies all 32 bits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of the value held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in register r1 into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the register r0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// then does a bitwise NOT</a:t>
            </a:r>
            <a:endParaRPr lang="en-US" dirty="0">
              <a:solidFill>
                <a:srgbClr val="00000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4315867" y="940177"/>
            <a:ext cx="3185716" cy="2392678"/>
            <a:chOff x="4571444" y="2209800"/>
            <a:chExt cx="3185716" cy="23926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4571444" y="2209800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6208CEF-C54B-BC47-95ED-C5599AA8D928}"/>
              </a:ext>
            </a:extLst>
          </p:cNvPr>
          <p:cNvGrpSpPr/>
          <p:nvPr/>
        </p:nvGrpSpPr>
        <p:grpSpPr>
          <a:xfrm>
            <a:off x="351272" y="3925774"/>
            <a:ext cx="7491054" cy="2712797"/>
            <a:chOff x="1878857" y="3915017"/>
            <a:chExt cx="7491054" cy="27127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7" y="3915017"/>
              <a:ext cx="7491054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4072919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mvn</a:t>
              </a:r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	r0, 12</a:t>
              </a:r>
              <a:endParaRPr lang="en-US" sz="2400" b="1" dirty="0">
                <a:solidFill>
                  <a:srgbClr val="0070C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Expands an imm8 value 0x0c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stored in the instruction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into a register then does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a bitwise NOT</a:t>
              </a:r>
            </a:p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21DE06-56CB-3F43-B1C6-A16EBA89F8F8}"/>
                </a:ext>
              </a:extLst>
            </p:cNvPr>
            <p:cNvGrpSpPr/>
            <p:nvPr/>
          </p:nvGrpSpPr>
          <p:grpSpPr>
            <a:xfrm>
              <a:off x="5826035" y="4040785"/>
              <a:ext cx="3185716" cy="2392678"/>
              <a:chOff x="4571444" y="2209800"/>
              <a:chExt cx="3185716" cy="239267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907046-941F-0D49-B220-94CDFB08C2BF}"/>
                  </a:ext>
                </a:extLst>
              </p:cNvPr>
              <p:cNvSpPr/>
              <p:nvPr/>
            </p:nvSpPr>
            <p:spPr>
              <a:xfrm>
                <a:off x="4571445" y="3980926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0xffff fff3</a:t>
                </a:r>
              </a:p>
            </p:txBody>
          </p:sp>
          <p:sp>
            <p:nvSpPr>
              <p:cNvPr id="14" name="Down Arrow 13">
                <a:extLst>
                  <a:ext uri="{FF2B5EF4-FFF2-40B4-BE49-F238E27FC236}">
                    <a16:creationId xmlns:a16="http://schemas.microsoft.com/office/drawing/2014/main" id="{03CD754C-ABE2-8948-A78E-C710E132F4B4}"/>
                  </a:ext>
                </a:extLst>
              </p:cNvPr>
              <p:cNvSpPr/>
              <p:nvPr/>
            </p:nvSpPr>
            <p:spPr>
              <a:xfrm>
                <a:off x="5834351" y="3032895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00066D-7CC9-E041-BBED-006256DD8C5E}"/>
                  </a:ext>
                </a:extLst>
              </p:cNvPr>
              <p:cNvSpPr/>
              <p:nvPr/>
            </p:nvSpPr>
            <p:spPr>
              <a:xfrm>
                <a:off x="4571444" y="2209800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0x0c</a:t>
                </a:r>
                <a:endParaRPr lang="en-US" sz="28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Arial"/>
                  <a:cs typeface="Consolas" panose="020B0609020204030204" pitchFamily="49" charset="0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4A228C4-6F5B-F145-ADBD-B50CDCBE83D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D4E784-FE42-9843-1029-A43A87F4D4CE}"/>
              </a:ext>
            </a:extLst>
          </p:cNvPr>
          <p:cNvGrpSpPr/>
          <p:nvPr/>
        </p:nvGrpSpPr>
        <p:grpSpPr>
          <a:xfrm>
            <a:off x="9163636" y="1107691"/>
            <a:ext cx="1467068" cy="1597043"/>
            <a:chOff x="446267" y="3841563"/>
            <a:chExt cx="1467068" cy="1597043"/>
          </a:xfrm>
        </p:grpSpPr>
        <p:sp>
          <p:nvSpPr>
            <p:cNvPr id="18" name="~ 1100…">
              <a:extLst>
                <a:ext uri="{FF2B5EF4-FFF2-40B4-BE49-F238E27FC236}">
                  <a16:creationId xmlns:a16="http://schemas.microsoft.com/office/drawing/2014/main" id="{AD122C4B-E68C-1E07-28B9-2169A8EC1B3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7FCCEF-71F7-F2D2-E71B-7D18E01A4F06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87031E3-A5D0-D582-F65B-D79544E6DC4E}"/>
              </a:ext>
            </a:extLst>
          </p:cNvPr>
          <p:cNvSpPr txBox="1"/>
          <p:nvPr/>
        </p:nvSpPr>
        <p:spPr>
          <a:xfrm>
            <a:off x="2700169" y="5948778"/>
            <a:ext cx="15982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a typeface="Arial"/>
              </a:rPr>
              <a:t>register r0 </a:t>
            </a:r>
            <a:endParaRPr lang="en-US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FA5C8E-EEC0-8B6E-7A77-0F5183F96CE1}"/>
              </a:ext>
            </a:extLst>
          </p:cNvPr>
          <p:cNvSpPr txBox="1"/>
          <p:nvPr/>
        </p:nvSpPr>
        <p:spPr>
          <a:xfrm>
            <a:off x="8833607" y="6082265"/>
            <a:ext cx="2223237" cy="556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0" marR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0xfffffff3</a:t>
            </a:r>
            <a:endParaRPr lang="en-US" sz="2800" dirty="0">
              <a:solidFill>
                <a:srgbClr val="000000"/>
              </a:solidFill>
              <a:effectLst/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FB78FA7-C075-C103-95FB-D06FE2771E37}"/>
              </a:ext>
            </a:extLst>
          </p:cNvPr>
          <p:cNvGrpSpPr/>
          <p:nvPr/>
        </p:nvGrpSpPr>
        <p:grpSpPr>
          <a:xfrm>
            <a:off x="8769924" y="3755616"/>
            <a:ext cx="2286920" cy="959615"/>
            <a:chOff x="9686925" y="3811318"/>
            <a:chExt cx="2286920" cy="95961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2D7E283-EE8A-F672-0FC5-A48F7B390385}"/>
                </a:ext>
              </a:extLst>
            </p:cNvPr>
            <p:cNvSpPr txBox="1"/>
            <p:nvPr/>
          </p:nvSpPr>
          <p:spPr>
            <a:xfrm>
              <a:off x="9686925" y="3811318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      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25FF6B3F-15AF-F0AD-437E-D5C31C216519}"/>
                </a:ext>
              </a:extLst>
            </p:cNvPr>
            <p:cNvSpPr/>
            <p:nvPr/>
          </p:nvSpPr>
          <p:spPr>
            <a:xfrm>
              <a:off x="9884627" y="4493885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5A5A7E4-22D1-68BA-290C-7412ECDE2285}"/>
              </a:ext>
            </a:extLst>
          </p:cNvPr>
          <p:cNvSpPr txBox="1"/>
          <p:nvPr/>
        </p:nvSpPr>
        <p:spPr>
          <a:xfrm>
            <a:off x="9354664" y="4405211"/>
            <a:ext cx="2052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C895B"/>
                </a:solidFill>
              </a:rPr>
              <a:t>imm8 expansion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F4BDFAC-57AD-0106-07EF-54D5FF44A421}"/>
              </a:ext>
            </a:extLst>
          </p:cNvPr>
          <p:cNvGrpSpPr/>
          <p:nvPr/>
        </p:nvGrpSpPr>
        <p:grpSpPr>
          <a:xfrm>
            <a:off x="8769924" y="4919080"/>
            <a:ext cx="2286920" cy="1051491"/>
            <a:chOff x="9686925" y="4974782"/>
            <a:chExt cx="2286920" cy="105149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7AE62D-FDFD-A454-FA16-AD70FCEBE980}"/>
                </a:ext>
              </a:extLst>
            </p:cNvPr>
            <p:cNvSpPr txBox="1"/>
            <p:nvPr/>
          </p:nvSpPr>
          <p:spPr>
            <a:xfrm>
              <a:off x="9686925" y="4974782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0x0000000c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7" name="Down Arrow 26">
              <a:extLst>
                <a:ext uri="{FF2B5EF4-FFF2-40B4-BE49-F238E27FC236}">
                  <a16:creationId xmlns:a16="http://schemas.microsoft.com/office/drawing/2014/main" id="{76514CC6-7112-9A66-EE4C-0B827BF12284}"/>
                </a:ext>
              </a:extLst>
            </p:cNvPr>
            <p:cNvSpPr/>
            <p:nvPr/>
          </p:nvSpPr>
          <p:spPr>
            <a:xfrm>
              <a:off x="9862940" y="5718447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D3868F-7373-F4C4-C679-1379380BEE46}"/>
                </a:ext>
              </a:extLst>
            </p:cNvPr>
            <p:cNvSpPr txBox="1"/>
            <p:nvPr/>
          </p:nvSpPr>
          <p:spPr>
            <a:xfrm>
              <a:off x="10246399" y="5626163"/>
              <a:ext cx="13965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042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  <p:bldP spid="26" grpId="0" animBg="1"/>
      <p:bldP spid="2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52D2CD2C-9999-394D-B70B-335033E561CB}"/>
              </a:ext>
            </a:extLst>
          </p:cNvPr>
          <p:cNvSpPr/>
          <p:nvPr/>
        </p:nvSpPr>
        <p:spPr>
          <a:xfrm>
            <a:off x="492614" y="4634740"/>
            <a:ext cx="11393834" cy="2098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50" y="16542"/>
            <a:ext cx="11490647" cy="471530"/>
          </a:xfrm>
        </p:spPr>
        <p:txBody>
          <a:bodyPr/>
          <a:lstStyle/>
          <a:p>
            <a:r>
              <a:rPr lang="en-US" dirty="0" err="1"/>
              <a:t>mvn</a:t>
            </a:r>
            <a:r>
              <a:rPr lang="en-US" dirty="0"/>
              <a:t> – Copies NOT (~) of Register content between registers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E05044-F953-7042-853D-93433271F9E0}"/>
              </a:ext>
            </a:extLst>
          </p:cNvPr>
          <p:cNvGrpSpPr/>
          <p:nvPr/>
        </p:nvGrpSpPr>
        <p:grpSpPr>
          <a:xfrm>
            <a:off x="652140" y="457200"/>
            <a:ext cx="5623154" cy="1343783"/>
            <a:chOff x="652140" y="457200"/>
            <a:chExt cx="5623154" cy="134378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85ABFDE-EAC1-F941-B61A-7D8AF47CEC34}"/>
                </a:ext>
              </a:extLst>
            </p:cNvPr>
            <p:cNvSpPr/>
            <p:nvPr/>
          </p:nvSpPr>
          <p:spPr>
            <a:xfrm>
              <a:off x="652140" y="457200"/>
              <a:ext cx="5623154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7DDD6B-EE14-F747-9FF9-7E8CE1FC8E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309099" y="888760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50E088-9CDB-4547-A782-49F588B48A98}"/>
                </a:ext>
              </a:extLst>
            </p:cNvPr>
            <p:cNvSpPr txBox="1"/>
            <p:nvPr/>
          </p:nvSpPr>
          <p:spPr>
            <a:xfrm>
              <a:off x="3206730" y="1320976"/>
              <a:ext cx="295465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constant (immediate value)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8B6E8C-2976-B345-958D-CBF66EA4266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936215" y="95609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352A26-01EE-004E-84C4-BDBF0C0D8F95}"/>
                </a:ext>
              </a:extLst>
            </p:cNvPr>
            <p:cNvSpPr txBox="1"/>
            <p:nvPr/>
          </p:nvSpPr>
          <p:spPr>
            <a:xfrm>
              <a:off x="896983" y="1320976"/>
              <a:ext cx="2143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A468E0-2C76-DE4A-91F7-6605D32F7CE9}"/>
                </a:ext>
              </a:extLst>
            </p:cNvPr>
            <p:cNvSpPr txBox="1"/>
            <p:nvPr/>
          </p:nvSpPr>
          <p:spPr>
            <a:xfrm>
              <a:off x="1373089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3A3F90-CA1C-2E4A-B696-E8A797608D55}"/>
                </a:ext>
              </a:extLst>
            </p:cNvPr>
            <p:cNvSpPr txBox="1"/>
            <p:nvPr/>
          </p:nvSpPr>
          <p:spPr>
            <a:xfrm>
              <a:off x="2655287" y="574937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45279E7-7543-AE47-800F-05D73501E324}"/>
              </a:ext>
            </a:extLst>
          </p:cNvPr>
          <p:cNvGrpSpPr/>
          <p:nvPr/>
        </p:nvGrpSpPr>
        <p:grpSpPr>
          <a:xfrm>
            <a:off x="6497128" y="457200"/>
            <a:ext cx="4623718" cy="1343783"/>
            <a:chOff x="6497128" y="457200"/>
            <a:chExt cx="4623718" cy="134378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DF96B2-D5E9-2146-8314-80D1E23E242C}"/>
                </a:ext>
              </a:extLst>
            </p:cNvPr>
            <p:cNvSpPr/>
            <p:nvPr/>
          </p:nvSpPr>
          <p:spPr>
            <a:xfrm>
              <a:off x="6497128" y="457200"/>
              <a:ext cx="462371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E825442-09D2-0044-9EDB-9B709FA6ECF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73121" y="926853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5FEA4A-90E4-0042-852B-B3BC53E9572D}"/>
                </a:ext>
              </a:extLst>
            </p:cNvPr>
            <p:cNvSpPr txBox="1"/>
            <p:nvPr/>
          </p:nvSpPr>
          <p:spPr>
            <a:xfrm>
              <a:off x="9255176" y="1320976"/>
              <a:ext cx="171072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register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AAD60B0-0413-EB41-A400-C0E7BDD74DF7}"/>
                </a:ext>
              </a:extLst>
            </p:cNvPr>
            <p:cNvSpPr txBox="1"/>
            <p:nvPr/>
          </p:nvSpPr>
          <p:spPr>
            <a:xfrm>
              <a:off x="7231794" y="556831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F4EC75-68F8-394B-B258-3F26518D0981}"/>
                </a:ext>
              </a:extLst>
            </p:cNvPr>
            <p:cNvSpPr txBox="1"/>
            <p:nvPr/>
          </p:nvSpPr>
          <p:spPr>
            <a:xfrm>
              <a:off x="8513992" y="559510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3AF782-FBD7-E740-B429-5D62D4018F98}"/>
                </a:ext>
              </a:extLst>
            </p:cNvPr>
            <p:cNvSpPr txBox="1"/>
            <p:nvPr/>
          </p:nvSpPr>
          <p:spPr>
            <a:xfrm>
              <a:off x="9119804" y="559510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4036E2E-8E88-9341-A5E2-CF950661386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839122" y="948097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64E42D2-9D8E-4C45-973F-0FC510F71BDF}"/>
                </a:ext>
              </a:extLst>
            </p:cNvPr>
            <p:cNvSpPr txBox="1"/>
            <p:nvPr/>
          </p:nvSpPr>
          <p:spPr>
            <a:xfrm>
              <a:off x="6740433" y="1312983"/>
              <a:ext cx="220312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3855" y="3277509"/>
            <a:ext cx="11155060" cy="322157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</a:rPr>
              <a:t>bitwise NOT </a:t>
            </a:r>
            <a:r>
              <a:rPr lang="en-US" sz="1800" dirty="0"/>
              <a:t>operation. Immediate (constant) version copies to 32-bit register, then does a bitwise NOT</a:t>
            </a:r>
          </a:p>
          <a:p>
            <a:pPr marL="0" indent="0">
              <a:buNone/>
            </a:pPr>
            <a:endParaRPr lang="en-US" sz="105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4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~4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r5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~y in C</a:t>
            </a:r>
          </a:p>
          <a:p>
            <a:pPr marL="0" indent="0">
              <a:buNone/>
            </a:pP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r1,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-1</a:t>
            </a:r>
          </a:p>
        </p:txBody>
      </p:sp>
      <p:graphicFrame>
        <p:nvGraphicFramePr>
          <p:cNvPr id="42" name="Table 15">
            <a:extLst>
              <a:ext uri="{FF2B5EF4-FFF2-40B4-BE49-F238E27FC236}">
                <a16:creationId xmlns:a16="http://schemas.microsoft.com/office/drawing/2014/main" id="{B0E215A4-FF83-5740-9D9C-3B5EC3051FEB}"/>
              </a:ext>
            </a:extLst>
          </p:cNvPr>
          <p:cNvGraphicFramePr>
            <a:graphicFrameLocks noGrp="1"/>
          </p:cNvGraphicFramePr>
          <p:nvPr/>
        </p:nvGraphicFramePr>
        <p:xfrm>
          <a:off x="1776023" y="3420473"/>
          <a:ext cx="7485515" cy="11318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2162">
                  <a:extLst>
                    <a:ext uri="{9D8B030D-6E8A-4147-A177-3AD203B41FA5}">
                      <a16:colId xmlns:a16="http://schemas.microsoft.com/office/drawing/2014/main" val="2653099830"/>
                    </a:ext>
                  </a:extLst>
                </a:gridCol>
                <a:gridCol w="2212314">
                  <a:extLst>
                    <a:ext uri="{9D8B030D-6E8A-4147-A177-3AD203B41FA5}">
                      <a16:colId xmlns:a16="http://schemas.microsoft.com/office/drawing/2014/main" val="2568178779"/>
                    </a:ext>
                  </a:extLst>
                </a:gridCol>
                <a:gridCol w="2172820">
                  <a:extLst>
                    <a:ext uri="{9D8B030D-6E8A-4147-A177-3AD203B41FA5}">
                      <a16:colId xmlns:a16="http://schemas.microsoft.com/office/drawing/2014/main" val="1438770197"/>
                    </a:ext>
                  </a:extLst>
                </a:gridCol>
                <a:gridCol w="1998219">
                  <a:extLst>
                    <a:ext uri="{9D8B030D-6E8A-4147-A177-3AD203B41FA5}">
                      <a16:colId xmlns:a16="http://schemas.microsoft.com/office/drawing/2014/main" val="2882377401"/>
                    </a:ext>
                  </a:extLst>
                </a:gridCol>
              </a:tblGrid>
              <a:tr h="40034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extended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inverted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signed base 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993983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6185242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-256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121219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6A70E5D-8D7E-8B4D-84C6-223E38A327CD}"/>
              </a:ext>
            </a:extLst>
          </p:cNvPr>
          <p:cNvGrpSpPr/>
          <p:nvPr/>
        </p:nvGrpSpPr>
        <p:grpSpPr>
          <a:xfrm>
            <a:off x="5523976" y="4576513"/>
            <a:ext cx="6025502" cy="773085"/>
            <a:chOff x="6053484" y="5048922"/>
            <a:chExt cx="6025502" cy="77308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37BB6B3-1B53-A74F-ADF9-7458B3965885}"/>
                </a:ext>
              </a:extLst>
            </p:cNvPr>
            <p:cNvGrpSpPr/>
            <p:nvPr/>
          </p:nvGrpSpPr>
          <p:grpSpPr>
            <a:xfrm>
              <a:off x="6053484" y="5124897"/>
              <a:ext cx="6025502" cy="697110"/>
              <a:chOff x="5686529" y="4065165"/>
              <a:chExt cx="6025502" cy="697110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EE40141-E31D-7340-ACBB-ED3C3CB28160}"/>
                  </a:ext>
                </a:extLst>
              </p:cNvPr>
              <p:cNvGrpSpPr/>
              <p:nvPr/>
            </p:nvGrpSpPr>
            <p:grpSpPr>
              <a:xfrm>
                <a:off x="5686529" y="4065165"/>
                <a:ext cx="6025502" cy="697110"/>
                <a:chOff x="5803232" y="4037721"/>
                <a:chExt cx="6025502" cy="697110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3D005E64-6A14-934C-B545-8C003761F468}"/>
                    </a:ext>
                  </a:extLst>
                </p:cNvPr>
                <p:cNvGrpSpPr/>
                <p:nvPr/>
              </p:nvGrpSpPr>
              <p:grpSpPr>
                <a:xfrm>
                  <a:off x="5803232" y="4037721"/>
                  <a:ext cx="6025502" cy="697110"/>
                  <a:chOff x="4575210" y="3335112"/>
                  <a:chExt cx="6025502" cy="697110"/>
                </a:xfrm>
              </p:grpSpPr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0688F95-0151-BD4B-806F-0F359BF54B16}"/>
                      </a:ext>
                    </a:extLst>
                  </p:cNvPr>
                  <p:cNvSpPr txBox="1"/>
                  <p:nvPr/>
                </p:nvSpPr>
                <p:spPr>
                  <a:xfrm>
                    <a:off x="5012008" y="3632112"/>
                    <a:ext cx="1700227" cy="400110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0xfffffffb</a:t>
                    </a: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A85D35CC-C529-D443-B369-515C739E4E99}"/>
                      </a:ext>
                    </a:extLst>
                  </p:cNvPr>
                  <p:cNvSpPr txBox="1"/>
                  <p:nvPr/>
                </p:nvSpPr>
                <p:spPr>
                  <a:xfrm>
                    <a:off x="4575210" y="3609028"/>
                    <a:ext cx="41229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/>
                      <a:t>r1</a:t>
                    </a: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81F137A0-F7B8-3544-B5B3-1475D6BCEAFC}"/>
                      </a:ext>
                    </a:extLst>
                  </p:cNvPr>
                  <p:cNvSpPr txBox="1"/>
                  <p:nvPr/>
                </p:nvSpPr>
                <p:spPr>
                  <a:xfrm>
                    <a:off x="9992853" y="3532636"/>
                    <a:ext cx="60785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0x4</a:t>
                    </a:r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B7734C0F-3D3E-F043-B86B-E63F86CED18F}"/>
                      </a:ext>
                    </a:extLst>
                  </p:cNvPr>
                  <p:cNvSpPr txBox="1"/>
                  <p:nvPr/>
                </p:nvSpPr>
                <p:spPr>
                  <a:xfrm>
                    <a:off x="5122569" y="3335112"/>
                    <a:ext cx="1456529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600" dirty="0"/>
                      <a:t>invert the bits</a:t>
                    </a:r>
                  </a:p>
                </p:txBody>
              </p:sp>
              <p:cxnSp>
                <p:nvCxnSpPr>
                  <p:cNvPr id="69" name="Straight Arrow Connector 68">
                    <a:extLst>
                      <a:ext uri="{FF2B5EF4-FFF2-40B4-BE49-F238E27FC236}">
                        <a16:creationId xmlns:a16="http://schemas.microsoft.com/office/drawing/2014/main" id="{C3445386-39DB-3C41-A4D0-FBAACA52EBA2}"/>
                      </a:ext>
                    </a:extLst>
                  </p:cNvPr>
                  <p:cNvCxnSpPr>
                    <a:cxnSpLocks/>
                    <a:endCxn id="65" idx="3"/>
                  </p:cNvCxnSpPr>
                  <p:nvPr/>
                </p:nvCxnSpPr>
                <p:spPr bwMode="auto">
                  <a:xfrm flipH="1">
                    <a:off x="6712235" y="3832167"/>
                    <a:ext cx="531007" cy="0"/>
                  </a:xfrm>
                  <a:prstGeom prst="straightConnector1">
                    <a:avLst/>
                  </a:prstGeom>
                  <a:noFill/>
                  <a:ln w="635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</p:spPr>
              </p:cxnSp>
            </p:grp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E403EE0-5DC1-4D4C-9169-0E3C66EDFF41}"/>
                    </a:ext>
                  </a:extLst>
                </p:cNvPr>
                <p:cNvSpPr txBox="1"/>
                <p:nvPr/>
              </p:nvSpPr>
              <p:spPr>
                <a:xfrm>
                  <a:off x="8502103" y="4315689"/>
                  <a:ext cx="2057723" cy="40011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0x00000004</a:t>
                  </a: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073E8485-F1E8-7149-A2C7-21E407F330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0442215" y="4509892"/>
                <a:ext cx="559482" cy="623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B1D5FA-DDF4-4248-ADF2-17DF666EC640}"/>
                </a:ext>
              </a:extLst>
            </p:cNvPr>
            <p:cNvSpPr txBox="1"/>
            <p:nvPr/>
          </p:nvSpPr>
          <p:spPr>
            <a:xfrm>
              <a:off x="8205097" y="5048922"/>
              <a:ext cx="29355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copy into 32 bits zero extend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2A88890-0F1F-364B-8A26-2B2A5232205A}"/>
              </a:ext>
            </a:extLst>
          </p:cNvPr>
          <p:cNvGrpSpPr/>
          <p:nvPr/>
        </p:nvGrpSpPr>
        <p:grpSpPr>
          <a:xfrm>
            <a:off x="5567004" y="5491510"/>
            <a:ext cx="5286037" cy="445110"/>
            <a:chOff x="6568756" y="2618678"/>
            <a:chExt cx="5286037" cy="445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665343B-0DCA-E847-8C11-41CBC21DFF1E}"/>
                </a:ext>
              </a:extLst>
            </p:cNvPr>
            <p:cNvSpPr txBox="1"/>
            <p:nvPr/>
          </p:nvSpPr>
          <p:spPr>
            <a:xfrm>
              <a:off x="9193760" y="2663678"/>
              <a:ext cx="2160720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0xaaaaaaaa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8B8E502-3927-2C4D-AD6A-0F734C86135C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0x55555555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4AB7BD4-CE7D-AF46-A880-52F03575EB04}"/>
                </a:ext>
              </a:extLst>
            </p:cNvPr>
            <p:cNvSpPr txBox="1"/>
            <p:nvPr/>
          </p:nvSpPr>
          <p:spPr>
            <a:xfrm>
              <a:off x="11387999" y="2618678"/>
              <a:ext cx="466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r5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88029B5-6BB8-9349-9CEE-8D4C39E6A295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8D1A453-C405-DD4D-ABDB-F653B3336919}"/>
                </a:ext>
              </a:extLst>
            </p:cNvPr>
            <p:cNvCxnSpPr>
              <a:cxnSpLocks/>
              <a:stCxn id="72" idx="1"/>
            </p:cNvCxnSpPr>
            <p:nvPr/>
          </p:nvCxnSpPr>
          <p:spPr bwMode="auto">
            <a:xfrm flipH="1">
              <a:off x="8633470" y="2863733"/>
              <a:ext cx="560290" cy="0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C70D2830-5211-8644-969C-E94C225B4B9F}"/>
              </a:ext>
            </a:extLst>
          </p:cNvPr>
          <p:cNvSpPr txBox="1"/>
          <p:nvPr/>
        </p:nvSpPr>
        <p:spPr>
          <a:xfrm>
            <a:off x="3261099" y="57225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A8CD77-F3F8-1C40-9DD0-436A74294A75}"/>
              </a:ext>
            </a:extLst>
          </p:cNvPr>
          <p:cNvSpPr txBox="1"/>
          <p:nvPr/>
        </p:nvSpPr>
        <p:spPr>
          <a:xfrm>
            <a:off x="3933199" y="57225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396F3F6-F766-E042-91B2-074DF57D5ACD}"/>
              </a:ext>
            </a:extLst>
          </p:cNvPr>
          <p:cNvGrpSpPr/>
          <p:nvPr/>
        </p:nvGrpSpPr>
        <p:grpSpPr>
          <a:xfrm>
            <a:off x="8943556" y="1843986"/>
            <a:ext cx="2883478" cy="1210588"/>
            <a:chOff x="494002" y="4228018"/>
            <a:chExt cx="2883478" cy="1210588"/>
          </a:xfrm>
        </p:grpSpPr>
        <p:sp>
          <p:nvSpPr>
            <p:cNvPr id="79" name="~ 1100…">
              <a:extLst>
                <a:ext uri="{FF2B5EF4-FFF2-40B4-BE49-F238E27FC236}">
                  <a16:creationId xmlns:a16="http://schemas.microsoft.com/office/drawing/2014/main" id="{1E30A9AA-11B8-EC43-AFC2-845AC237E361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8F0D1B4-114B-1E44-899C-28131D8789C2}"/>
                </a:ext>
              </a:extLst>
            </p:cNvPr>
            <p:cNvSpPr txBox="1"/>
            <p:nvPr/>
          </p:nvSpPr>
          <p:spPr>
            <a:xfrm>
              <a:off x="1910412" y="4648645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CDA2F1A-3ABE-5047-8105-2E281B08C64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754C03-A9A1-8247-B178-886AB886D74B}"/>
              </a:ext>
            </a:extLst>
          </p:cNvPr>
          <p:cNvGrpSpPr/>
          <p:nvPr/>
        </p:nvGrpSpPr>
        <p:grpSpPr>
          <a:xfrm>
            <a:off x="1347022" y="2010308"/>
            <a:ext cx="6674069" cy="877945"/>
            <a:chOff x="550070" y="2086444"/>
            <a:chExt cx="6674069" cy="877945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E9B6E8E-CC66-4344-BC97-B973B085EAA4}"/>
                </a:ext>
              </a:extLst>
            </p:cNvPr>
            <p:cNvSpPr/>
            <p:nvPr/>
          </p:nvSpPr>
          <p:spPr>
            <a:xfrm>
              <a:off x="550070" y="2086444"/>
              <a:ext cx="6674069" cy="8779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3D84B4-4076-A647-BED2-B97DF785D440}"/>
                </a:ext>
              </a:extLst>
            </p:cNvPr>
            <p:cNvSpPr txBox="1"/>
            <p:nvPr/>
          </p:nvSpPr>
          <p:spPr>
            <a:xfrm>
              <a:off x="752496" y="2103338"/>
              <a:ext cx="64716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constant 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constant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Rm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Rm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E8B168A-6DD2-C8C7-9E99-209B035E813D}"/>
              </a:ext>
            </a:extLst>
          </p:cNvPr>
          <p:cNvGrpSpPr/>
          <p:nvPr/>
        </p:nvGrpSpPr>
        <p:grpSpPr>
          <a:xfrm>
            <a:off x="5564973" y="6250702"/>
            <a:ext cx="3456613" cy="411121"/>
            <a:chOff x="6568756" y="2652667"/>
            <a:chExt cx="3456613" cy="41112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6A54D9-EFC1-73F1-8925-CFBF2E29A336}"/>
                </a:ext>
              </a:extLst>
            </p:cNvPr>
            <p:cNvSpPr txBox="1"/>
            <p:nvPr/>
          </p:nvSpPr>
          <p:spPr>
            <a:xfrm>
              <a:off x="9047793" y="2652667"/>
              <a:ext cx="97757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66A9C48-B5F6-FF90-5FBC-E87D897B9401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0x11111111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A25FA10-6820-30B5-DDE4-85C785CDF096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30D60F41-170F-935C-B051-B32B8F6EC55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635501" y="2822375"/>
              <a:ext cx="560290" cy="10263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315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3" grpId="0" uiExpand="1" build="p"/>
      <p:bldP spid="5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1896273" y="803653"/>
            <a:ext cx="8139825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58193"/>
          </a:xfrm>
        </p:spPr>
        <p:txBody>
          <a:bodyPr/>
          <a:lstStyle/>
          <a:p>
            <a:r>
              <a:rPr lang="en-US" dirty="0"/>
              <a:t>First Look: </a:t>
            </a:r>
            <a:r>
              <a:rPr lang="en-US" dirty="0">
                <a:solidFill>
                  <a:srgbClr val="FF0000"/>
                </a:solidFill>
              </a:rPr>
              <a:t>Add/Sub </a:t>
            </a:r>
            <a:r>
              <a:rPr lang="en-US" dirty="0"/>
              <a:t>Registers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2033452" y="929420"/>
            <a:ext cx="2929053" cy="2248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add	r0, r1, r2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// Adds r1 to r2 and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// stores the result // in r0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4962505" y="892023"/>
            <a:ext cx="4066663" cy="2430075"/>
            <a:chOff x="3690497" y="2172403"/>
            <a:chExt cx="4066663" cy="24300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3690497" y="2172403"/>
              <a:ext cx="2126437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759A5FED-F399-6C41-A0DD-C76A99C3C1F1}"/>
              </a:ext>
            </a:extLst>
          </p:cNvPr>
          <p:cNvSpPr/>
          <p:nvPr/>
        </p:nvSpPr>
        <p:spPr>
          <a:xfrm>
            <a:off x="7697788" y="892023"/>
            <a:ext cx="2126437" cy="621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ea typeface="Arial"/>
              </a:rPr>
              <a:t>r</a:t>
            </a:r>
            <a:r>
              <a:rPr lang="en-US" sz="2800" dirty="0">
                <a:solidFill>
                  <a:srgbClr val="000000"/>
                </a:solidFill>
                <a:effectLst/>
                <a:ea typeface="Arial"/>
              </a:rPr>
              <a:t>egister r2</a:t>
            </a:r>
            <a:endParaRPr lang="en-US" sz="28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6A781A-1CFD-174D-AFEB-B7143541DC39}"/>
              </a:ext>
            </a:extLst>
          </p:cNvPr>
          <p:cNvSpPr txBox="1"/>
          <p:nvPr/>
        </p:nvSpPr>
        <p:spPr>
          <a:xfrm>
            <a:off x="7151151" y="924141"/>
            <a:ext cx="484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14B896-221B-874F-942A-D86640C8AD6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172EB6A-8C4F-5D49-9D98-9FEA6788E928}"/>
              </a:ext>
            </a:extLst>
          </p:cNvPr>
          <p:cNvGrpSpPr/>
          <p:nvPr/>
        </p:nvGrpSpPr>
        <p:grpSpPr>
          <a:xfrm>
            <a:off x="1878856" y="3892727"/>
            <a:ext cx="8157242" cy="2735087"/>
            <a:chOff x="1878856" y="3892727"/>
            <a:chExt cx="8157242" cy="273508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6" y="3915017"/>
              <a:ext cx="8157242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3958047" cy="2248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</a:rPr>
                <a:t>sub	r0, r1, 100</a:t>
              </a:r>
              <a:endPara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</a:rPr>
                <a:t>// Perform r1 – 100 and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// stores the result in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// r0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1444FC4-0E87-D944-81B4-A83E1C2FB557}"/>
                </a:ext>
              </a:extLst>
            </p:cNvPr>
            <p:cNvGrpSpPr/>
            <p:nvPr/>
          </p:nvGrpSpPr>
          <p:grpSpPr>
            <a:xfrm>
              <a:off x="5055610" y="4003953"/>
              <a:ext cx="4066663" cy="2430075"/>
              <a:chOff x="3690497" y="2172403"/>
              <a:chExt cx="4066663" cy="2430075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BA7B186-FFB1-3B4B-B48D-0AB615DF4B10}"/>
                  </a:ext>
                </a:extLst>
              </p:cNvPr>
              <p:cNvSpPr/>
              <p:nvPr/>
            </p:nvSpPr>
            <p:spPr>
              <a:xfrm>
                <a:off x="4571445" y="3980926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register r0</a:t>
                </a:r>
                <a:endParaRPr lang="en-US" sz="2800" dirty="0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1" name="Down Arrow 20">
                <a:extLst>
                  <a:ext uri="{FF2B5EF4-FFF2-40B4-BE49-F238E27FC236}">
                    <a16:creationId xmlns:a16="http://schemas.microsoft.com/office/drawing/2014/main" id="{EDD7F647-C7BE-6F4E-974D-BA0F721A3831}"/>
                  </a:ext>
                </a:extLst>
              </p:cNvPr>
              <p:cNvSpPr/>
              <p:nvPr/>
            </p:nvSpPr>
            <p:spPr>
              <a:xfrm>
                <a:off x="5758206" y="3033461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63C9888-E1E9-5949-A20D-281DA5A4FD47}"/>
                  </a:ext>
                </a:extLst>
              </p:cNvPr>
              <p:cNvSpPr/>
              <p:nvPr/>
            </p:nvSpPr>
            <p:spPr>
              <a:xfrm>
                <a:off x="3690497" y="2172403"/>
                <a:ext cx="2126437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r</a:t>
                </a:r>
                <a:r>
                  <a:rPr lang="en-US" sz="2800" dirty="0">
                    <a:solidFill>
                      <a:srgbClr val="000000"/>
                    </a:solidFill>
                    <a:effectLst/>
                    <a:ea typeface="Arial"/>
                  </a:rPr>
                  <a:t>egister r1</a:t>
                </a:r>
                <a:endParaRPr lang="en-US" sz="2800" dirty="0">
                  <a:solidFill>
                    <a:srgbClr val="000000"/>
                  </a:solidFill>
                  <a:effectLst/>
                  <a:latin typeface="Arial"/>
                  <a:ea typeface="Arial"/>
                </a:endParaRP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908A51-1861-5A4C-BBA7-3B6645067F26}"/>
                </a:ext>
              </a:extLst>
            </p:cNvPr>
            <p:cNvSpPr/>
            <p:nvPr/>
          </p:nvSpPr>
          <p:spPr>
            <a:xfrm>
              <a:off x="7763761" y="4003953"/>
              <a:ext cx="2126437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100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69FCDF5-B240-B647-B69D-357C1E8E9B2A}"/>
                </a:ext>
              </a:extLst>
            </p:cNvPr>
            <p:cNvSpPr txBox="1"/>
            <p:nvPr/>
          </p:nvSpPr>
          <p:spPr>
            <a:xfrm>
              <a:off x="7272953" y="3892727"/>
              <a:ext cx="3561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tx2"/>
                  </a:solidFill>
                </a:rPr>
                <a:t>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827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D33734-3449-8E48-AE43-48115E63D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5041" y="1775915"/>
            <a:ext cx="5679206" cy="31979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5D4F6-4B2C-384C-97B5-0C1268DBE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382"/>
            <a:ext cx="12100562" cy="484323"/>
          </a:xfrm>
        </p:spPr>
        <p:txBody>
          <a:bodyPr/>
          <a:lstStyle/>
          <a:p>
            <a:r>
              <a:rPr lang="en-US" sz="2800" dirty="0"/>
              <a:t>Memory Triangle: Hardware Cost/Performance/Capacity Tiers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7535D-4429-7641-9F27-C006275B8D1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12281" y="5202939"/>
            <a:ext cx="6085740" cy="48432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chemeClr val="tx2"/>
                </a:solidFill>
              </a:rPr>
              <a:t>Clock cycle =~ time to access; larger is </a:t>
            </a:r>
            <a:r>
              <a:rPr lang="en-US" sz="2200" dirty="0">
                <a:solidFill>
                  <a:srgbClr val="0070C0"/>
                </a:solidFill>
              </a:rPr>
              <a:t>slower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78F7DC-43E2-DE44-93D5-165D68E8C0EA}"/>
              </a:ext>
            </a:extLst>
          </p:cNvPr>
          <p:cNvSpPr txBox="1"/>
          <p:nvPr/>
        </p:nvSpPr>
        <p:spPr>
          <a:xfrm>
            <a:off x="589914" y="6506909"/>
            <a:ext cx="2670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Dive Into Systems 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D021E7-5C98-7C43-8D81-71ABD8EE3BC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07098C-1036-393C-C257-5228F0362AE9}"/>
              </a:ext>
            </a:extLst>
          </p:cNvPr>
          <p:cNvGrpSpPr/>
          <p:nvPr/>
        </p:nvGrpSpPr>
        <p:grpSpPr>
          <a:xfrm>
            <a:off x="7603876" y="3545781"/>
            <a:ext cx="3385998" cy="674916"/>
            <a:chOff x="7631672" y="2560925"/>
            <a:chExt cx="3385998" cy="67491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84B3F70-AC32-235E-DED3-4FBA134470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8345396" y="2560925"/>
              <a:ext cx="2672274" cy="62058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FA50C4-1EBE-B1BF-A726-26526FBF1F08}"/>
                </a:ext>
              </a:extLst>
            </p:cNvPr>
            <p:cNvSpPr txBox="1"/>
            <p:nvPr/>
          </p:nvSpPr>
          <p:spPr>
            <a:xfrm>
              <a:off x="7631672" y="2589510"/>
              <a:ext cx="7822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DIMM memory Module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D1034CB-5FE2-2C56-FD1F-6020FEF77724}"/>
              </a:ext>
            </a:extLst>
          </p:cNvPr>
          <p:cNvGrpSpPr/>
          <p:nvPr/>
        </p:nvGrpSpPr>
        <p:grpSpPr>
          <a:xfrm>
            <a:off x="8709410" y="2013324"/>
            <a:ext cx="2793943" cy="3039745"/>
            <a:chOff x="8737206" y="1028468"/>
            <a:chExt cx="2793943" cy="3039745"/>
          </a:xfrm>
        </p:grpSpPr>
        <p:pic>
          <p:nvPicPr>
            <p:cNvPr id="1026" name="Picture 2" descr="980 PRO PCIe 4.0 NVMe SSD 1TB Memory &amp; Storage - MZ-V8P1T0B/AM | Samsung US">
              <a:extLst>
                <a:ext uri="{FF2B5EF4-FFF2-40B4-BE49-F238E27FC236}">
                  <a16:creationId xmlns:a16="http://schemas.microsoft.com/office/drawing/2014/main" id="{9F1ED529-3157-3380-8CC1-F37E83379B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737206" y="3396742"/>
              <a:ext cx="1810332" cy="506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1A007B6-D4CF-D5BB-D12B-7902BACA1D00}"/>
                </a:ext>
              </a:extLst>
            </p:cNvPr>
            <p:cNvSpPr/>
            <p:nvPr/>
          </p:nvSpPr>
          <p:spPr>
            <a:xfrm>
              <a:off x="10808380" y="1028468"/>
              <a:ext cx="690219" cy="4572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BA22D85-FB16-D9F6-A5C7-9B84DC3D2146}"/>
                </a:ext>
              </a:extLst>
            </p:cNvPr>
            <p:cNvSpPr/>
            <p:nvPr/>
          </p:nvSpPr>
          <p:spPr>
            <a:xfrm rot="16200000" flipV="1">
              <a:off x="10207805" y="2361272"/>
              <a:ext cx="2600967" cy="45719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7DF6F7A-A9B3-13B4-108E-F1ACD9F6E3A9}"/>
                </a:ext>
              </a:extLst>
            </p:cNvPr>
            <p:cNvSpPr/>
            <p:nvPr/>
          </p:nvSpPr>
          <p:spPr>
            <a:xfrm flipV="1">
              <a:off x="10448083" y="3618097"/>
              <a:ext cx="1083066" cy="45719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24BFC59-B0A2-7549-710C-6792D7B19AF3}"/>
                </a:ext>
              </a:extLst>
            </p:cNvPr>
            <p:cNvSpPr txBox="1"/>
            <p:nvPr/>
          </p:nvSpPr>
          <p:spPr>
            <a:xfrm>
              <a:off x="10547538" y="3698881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PCI-E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C9C9D9-4798-1E27-C7D1-444850ED02A9}"/>
              </a:ext>
            </a:extLst>
          </p:cNvPr>
          <p:cNvGrpSpPr/>
          <p:nvPr/>
        </p:nvGrpSpPr>
        <p:grpSpPr>
          <a:xfrm>
            <a:off x="7514225" y="1611946"/>
            <a:ext cx="3299795" cy="1971630"/>
            <a:chOff x="7542021" y="627090"/>
            <a:chExt cx="3299795" cy="197163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F02A87E-0CF5-813E-932E-108666200982}"/>
                </a:ext>
              </a:extLst>
            </p:cNvPr>
            <p:cNvSpPr txBox="1"/>
            <p:nvPr/>
          </p:nvSpPr>
          <p:spPr>
            <a:xfrm>
              <a:off x="7565391" y="627090"/>
              <a:ext cx="3276425" cy="16312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  <a:p>
              <a:endParaRPr lang="en-US" sz="1200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endParaRPr lang="en-US" sz="1200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           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CD94E7-6E77-80BB-8DAC-93ADB4A92D0F}"/>
                </a:ext>
              </a:extLst>
            </p:cNvPr>
            <p:cNvSpPr txBox="1"/>
            <p:nvPr/>
          </p:nvSpPr>
          <p:spPr>
            <a:xfrm>
              <a:off x="9005933" y="722592"/>
              <a:ext cx="1095172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ALU &amp; Logic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139BFE-FDA9-392D-E549-3CFCE0F20280}"/>
                </a:ext>
              </a:extLst>
            </p:cNvPr>
            <p:cNvSpPr/>
            <p:nvPr/>
          </p:nvSpPr>
          <p:spPr>
            <a:xfrm rot="5400000">
              <a:off x="9119012" y="2347819"/>
              <a:ext cx="369332" cy="5687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89BDB6-F0EC-B46A-3248-026C22DEA101}"/>
                </a:ext>
              </a:extLst>
            </p:cNvPr>
            <p:cNvSpPr txBox="1"/>
            <p:nvPr/>
          </p:nvSpPr>
          <p:spPr>
            <a:xfrm>
              <a:off x="8189620" y="2229388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Address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D68056-469A-4E57-8A0C-46A4BB503B00}"/>
                </a:ext>
              </a:extLst>
            </p:cNvPr>
            <p:cNvSpPr txBox="1"/>
            <p:nvPr/>
          </p:nvSpPr>
          <p:spPr>
            <a:xfrm>
              <a:off x="9903616" y="2220178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EC8C676-1BB7-7F6E-D6E3-AECADC0DC615}"/>
                </a:ext>
              </a:extLst>
            </p:cNvPr>
            <p:cNvSpPr/>
            <p:nvPr/>
          </p:nvSpPr>
          <p:spPr>
            <a:xfrm rot="5400000">
              <a:off x="9020268" y="2358447"/>
              <a:ext cx="369332" cy="5687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5A9E69-8253-E83A-DA67-0FC8DC0D3246}"/>
                </a:ext>
              </a:extLst>
            </p:cNvPr>
            <p:cNvSpPr/>
            <p:nvPr/>
          </p:nvSpPr>
          <p:spPr>
            <a:xfrm rot="5400000">
              <a:off x="9703103" y="2355791"/>
              <a:ext cx="369332" cy="5687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D3F97ED-A5CE-57AC-7149-34697992F44A}"/>
                </a:ext>
              </a:extLst>
            </p:cNvPr>
            <p:cNvSpPr/>
            <p:nvPr/>
          </p:nvSpPr>
          <p:spPr>
            <a:xfrm rot="5400000">
              <a:off x="9604359" y="2366419"/>
              <a:ext cx="369332" cy="5687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4E7A48F-1810-39A8-CD85-D1EBDA05E815}"/>
                </a:ext>
              </a:extLst>
            </p:cNvPr>
            <p:cNvSpPr txBox="1"/>
            <p:nvPr/>
          </p:nvSpPr>
          <p:spPr>
            <a:xfrm>
              <a:off x="7625817" y="842498"/>
              <a:ext cx="1284410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Registers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1CD9093-53AC-F028-CE65-B770D9F269AD}"/>
                </a:ext>
              </a:extLst>
            </p:cNvPr>
            <p:cNvSpPr txBox="1"/>
            <p:nvPr/>
          </p:nvSpPr>
          <p:spPr>
            <a:xfrm>
              <a:off x="8913794" y="1801006"/>
              <a:ext cx="1284410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Caches 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5DF30E7-9571-47DA-F9AF-449EF5C6951E}"/>
                </a:ext>
              </a:extLst>
            </p:cNvPr>
            <p:cNvSpPr/>
            <p:nvPr/>
          </p:nvSpPr>
          <p:spPr>
            <a:xfrm rot="5400000">
              <a:off x="9057544" y="1563885"/>
              <a:ext cx="386012" cy="4571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61CE96-CF42-8C27-B0F7-20AA51825FBC}"/>
                </a:ext>
              </a:extLst>
            </p:cNvPr>
            <p:cNvSpPr txBox="1"/>
            <p:nvPr/>
          </p:nvSpPr>
          <p:spPr>
            <a:xfrm>
              <a:off x="8181584" y="146583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Address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82A017B-3260-4EF9-F265-32C9B55CB937}"/>
                </a:ext>
              </a:extLst>
            </p:cNvPr>
            <p:cNvSpPr txBox="1"/>
            <p:nvPr/>
          </p:nvSpPr>
          <p:spPr>
            <a:xfrm>
              <a:off x="9868661" y="1467248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B0ACBF0-061B-195D-AF54-418A2E717555}"/>
                </a:ext>
              </a:extLst>
            </p:cNvPr>
            <p:cNvSpPr/>
            <p:nvPr/>
          </p:nvSpPr>
          <p:spPr>
            <a:xfrm rot="5400000">
              <a:off x="8958800" y="1574513"/>
              <a:ext cx="386012" cy="4571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0BF03BF-7629-E653-3082-D320E5146A8F}"/>
                </a:ext>
              </a:extLst>
            </p:cNvPr>
            <p:cNvSpPr/>
            <p:nvPr/>
          </p:nvSpPr>
          <p:spPr>
            <a:xfrm rot="5400000">
              <a:off x="9641635" y="1571857"/>
              <a:ext cx="386012" cy="4571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2350737-513C-725C-7D08-7E71A7DA7CEE}"/>
                </a:ext>
              </a:extLst>
            </p:cNvPr>
            <p:cNvSpPr/>
            <p:nvPr/>
          </p:nvSpPr>
          <p:spPr>
            <a:xfrm rot="5400000">
              <a:off x="9542891" y="1582485"/>
              <a:ext cx="386012" cy="4571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5B370B4-E432-1AFF-689C-320083E41EC8}"/>
                </a:ext>
              </a:extLst>
            </p:cNvPr>
            <p:cNvSpPr txBox="1"/>
            <p:nvPr/>
          </p:nvSpPr>
          <p:spPr>
            <a:xfrm>
              <a:off x="7542021" y="1944199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CPU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60031B1-B625-E88A-8C7B-6AB1DBED73C9}"/>
              </a:ext>
            </a:extLst>
          </p:cNvPr>
          <p:cNvSpPr txBox="1"/>
          <p:nvPr/>
        </p:nvSpPr>
        <p:spPr>
          <a:xfrm>
            <a:off x="5858685" y="4422251"/>
            <a:ext cx="15119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~300 K Cycles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555ABCC-678D-174A-71BA-B5B8038CEAE5}"/>
              </a:ext>
            </a:extLst>
          </p:cNvPr>
          <p:cNvSpPr txBox="1"/>
          <p:nvPr/>
        </p:nvSpPr>
        <p:spPr>
          <a:xfrm>
            <a:off x="18111" y="1211830"/>
            <a:ext cx="28207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Goal: keep most Data Accesses high in the Triangle</a:t>
            </a:r>
          </a:p>
          <a:p>
            <a:endParaRPr lang="en-US" sz="1600" dirty="0">
              <a:solidFill>
                <a:srgbClr val="C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Smallest Capacity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Highest Performance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Highest cost/capacity</a:t>
            </a:r>
          </a:p>
          <a:p>
            <a:endParaRPr lang="en-US" sz="1600" dirty="0">
              <a:solidFill>
                <a:srgbClr val="C00000"/>
              </a:solidFill>
            </a:endParaRPr>
          </a:p>
          <a:p>
            <a:endParaRPr lang="en-US" sz="1600" dirty="0">
              <a:solidFill>
                <a:srgbClr val="C00000"/>
              </a:solidFill>
            </a:endParaRPr>
          </a:p>
          <a:p>
            <a:endParaRPr lang="en-US" sz="1600" dirty="0">
              <a:solidFill>
                <a:srgbClr val="C00000"/>
              </a:solidFill>
            </a:endParaRPr>
          </a:p>
          <a:p>
            <a:endParaRPr lang="en-US" sz="1600" dirty="0">
              <a:solidFill>
                <a:srgbClr val="C0000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1600" dirty="0">
              <a:solidFill>
                <a:srgbClr val="C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Largest Capacity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Slowest performance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Lowest Cost $/capacity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4EC4969E-0F38-F52C-BCCE-AF542D5B9228}"/>
              </a:ext>
            </a:extLst>
          </p:cNvPr>
          <p:cNvSpPr txBox="1">
            <a:spLocks/>
          </p:cNvSpPr>
          <p:nvPr/>
        </p:nvSpPr>
        <p:spPr>
          <a:xfrm>
            <a:off x="3052550" y="750365"/>
            <a:ext cx="3213860" cy="9374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tx2"/>
                </a:solidFill>
              </a:rPr>
              <a:t>Assume 1 clock cycle per machine instruction</a:t>
            </a:r>
          </a:p>
        </p:txBody>
      </p:sp>
      <p:sp>
        <p:nvSpPr>
          <p:cNvPr id="7" name="Up-Down Arrow 6">
            <a:extLst>
              <a:ext uri="{FF2B5EF4-FFF2-40B4-BE49-F238E27FC236}">
                <a16:creationId xmlns:a16="http://schemas.microsoft.com/office/drawing/2014/main" id="{E41987A7-F922-C04D-9711-BC098C5D383B}"/>
              </a:ext>
            </a:extLst>
          </p:cNvPr>
          <p:cNvSpPr/>
          <p:nvPr/>
        </p:nvSpPr>
        <p:spPr>
          <a:xfrm>
            <a:off x="1111442" y="2980166"/>
            <a:ext cx="317043" cy="115553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91402AC-B357-2484-1ED1-0CC6F8C6AD45}"/>
              </a:ext>
            </a:extLst>
          </p:cNvPr>
          <p:cNvSpPr txBox="1">
            <a:spLocks/>
          </p:cNvSpPr>
          <p:nvPr/>
        </p:nvSpPr>
        <p:spPr>
          <a:xfrm>
            <a:off x="1326948" y="5913232"/>
            <a:ext cx="9990353" cy="4843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tx2"/>
                </a:solidFill>
              </a:rPr>
              <a:t>Design Tradeoff: Based on workload considering cost and performance targets</a:t>
            </a:r>
            <a:endParaRPr lang="en-US" sz="2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516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C938D27-F659-1640-B19E-DDC679C9BAB1}"/>
              </a:ext>
            </a:extLst>
          </p:cNvPr>
          <p:cNvSpPr txBox="1">
            <a:spLocks/>
          </p:cNvSpPr>
          <p:nvPr/>
        </p:nvSpPr>
        <p:spPr>
          <a:xfrm>
            <a:off x="5465109" y="4944371"/>
            <a:ext cx="6180849" cy="14578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r2, r3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r2 +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r1, 1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r1 – 1; or r1--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	r1, r2, 234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r2 + 234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dirty="0"/>
              <a:t>add/sub/</a:t>
            </a:r>
            <a:r>
              <a:rPr lang="en-US" dirty="0" err="1"/>
              <a:t>rsub</a:t>
            </a:r>
            <a:r>
              <a:rPr lang="en-US" dirty="0"/>
              <a:t> – Add or Subtract two integers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51611" y="2191049"/>
            <a:ext cx="6867630" cy="261255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+ constant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- constant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rsub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constant - Rn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+ Rm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- Rm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rsub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Rm - Rn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8ECE0E8-3048-3147-9830-F1E45384EB1F}"/>
              </a:ext>
            </a:extLst>
          </p:cNvPr>
          <p:cNvSpPr/>
          <p:nvPr/>
        </p:nvSpPr>
        <p:spPr bwMode="auto">
          <a:xfrm>
            <a:off x="137698" y="5187690"/>
            <a:ext cx="5185962" cy="1045131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IN" sz="2000" dirty="0">
                <a:latin typeface="Consolas" panose="020B0609020204030204" pitchFamily="49" charset="0"/>
                <a:cs typeface="Consolas" panose="020B0609020204030204" pitchFamily="49" charset="0"/>
              </a:rPr>
              <a:t>mov   r5, 5       </a:t>
            </a:r>
            <a:r>
              <a:rPr lang="en-IN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r5 = 5</a:t>
            </a:r>
          </a:p>
          <a:p>
            <a:pPr algn="just"/>
            <a:r>
              <a:rPr lang="en-IN" sz="2000" dirty="0">
                <a:latin typeface="Consolas" panose="020B0609020204030204" pitchFamily="49" charset="0"/>
                <a:cs typeface="Consolas" panose="020B0609020204030204" pitchFamily="49" charset="0"/>
              </a:rPr>
              <a:t>mov   r7, 7       </a:t>
            </a:r>
            <a:r>
              <a:rPr lang="en-IN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r7 = 7</a:t>
            </a:r>
          </a:p>
          <a:p>
            <a:pPr algn="just"/>
            <a:r>
              <a:rPr lang="pt-B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pt-BR" sz="2000" dirty="0">
                <a:latin typeface="Consolas" panose="020B0609020204030204" pitchFamily="49" charset="0"/>
                <a:cs typeface="Consolas" panose="020B0609020204030204" pitchFamily="49" charset="0"/>
              </a:rPr>
              <a:t>   r7, r7, r5  </a:t>
            </a:r>
            <a:r>
              <a:rPr lang="pt-BR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r7 = 12 r5 = 5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86A6D9-2072-0048-B223-8F849D28FA8F}"/>
              </a:ext>
            </a:extLst>
          </p:cNvPr>
          <p:cNvGrpSpPr/>
          <p:nvPr/>
        </p:nvGrpSpPr>
        <p:grpSpPr>
          <a:xfrm>
            <a:off x="224481" y="597902"/>
            <a:ext cx="6081368" cy="1343783"/>
            <a:chOff x="464451" y="748523"/>
            <a:chExt cx="6081368" cy="1343783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5CEAD13-71C7-AA41-9B17-0E5E3E063C52}"/>
                </a:ext>
              </a:extLst>
            </p:cNvPr>
            <p:cNvGrpSpPr/>
            <p:nvPr/>
          </p:nvGrpSpPr>
          <p:grpSpPr>
            <a:xfrm>
              <a:off x="464451" y="748523"/>
              <a:ext cx="6081368" cy="1343783"/>
              <a:chOff x="209950" y="457200"/>
              <a:chExt cx="6081368" cy="1343783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71D108-E0AA-0848-860F-3E75D9FA65DD}"/>
                  </a:ext>
                </a:extLst>
              </p:cNvPr>
              <p:cNvSpPr/>
              <p:nvPr/>
            </p:nvSpPr>
            <p:spPr>
              <a:xfrm>
                <a:off x="209950" y="457200"/>
                <a:ext cx="6081368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FD77C54-05A5-744F-B9E9-544A67D5507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711849" y="931210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D21C892-7937-924F-9559-BD68A83B95F7}"/>
                  </a:ext>
                </a:extLst>
              </p:cNvPr>
              <p:cNvSpPr txBox="1"/>
              <p:nvPr/>
            </p:nvSpPr>
            <p:spPr>
              <a:xfrm>
                <a:off x="4017741" y="1300600"/>
                <a:ext cx="221086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 constant</a:t>
                </a: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B30B3D10-8B0D-8C41-A468-927BBDA3079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422347" y="982957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88FF6F6-4164-9A49-938D-A39E1A29C46C}"/>
                  </a:ext>
                </a:extLst>
              </p:cNvPr>
              <p:cNvSpPr txBox="1"/>
              <p:nvPr/>
            </p:nvSpPr>
            <p:spPr>
              <a:xfrm>
                <a:off x="1342217" y="1300600"/>
                <a:ext cx="1298885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E5BF2C-2629-C744-8B0D-78CF7823E491}"/>
                  </a:ext>
                </a:extLst>
              </p:cNvPr>
              <p:cNvSpPr txBox="1"/>
              <p:nvPr/>
            </p:nvSpPr>
            <p:spPr>
              <a:xfrm>
                <a:off x="291036" y="572258"/>
                <a:ext cx="1863180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add/sub/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rsub</a:t>
                </a:r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BB1A992-B4E5-E342-BDA8-AE16EC2AE411}"/>
                  </a:ext>
                </a:extLst>
              </p:cNvPr>
              <p:cNvSpPr txBox="1"/>
              <p:nvPr/>
            </p:nvSpPr>
            <p:spPr>
              <a:xfrm>
                <a:off x="2158398" y="576909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8C29FCD-938B-0642-8FE2-EA468EC551AE}"/>
                </a:ext>
              </a:extLst>
            </p:cNvPr>
            <p:cNvSpPr txBox="1"/>
            <p:nvPr/>
          </p:nvSpPr>
          <p:spPr>
            <a:xfrm>
              <a:off x="4078200" y="869929"/>
              <a:ext cx="668773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rot4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F681031-AD30-C54D-AB8A-D78530964807}"/>
                </a:ext>
              </a:extLst>
            </p:cNvPr>
            <p:cNvSpPr txBox="1"/>
            <p:nvPr/>
          </p:nvSpPr>
          <p:spPr>
            <a:xfrm>
              <a:off x="4742594" y="871069"/>
              <a:ext cx="853119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imm8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DC38710-D173-7840-8FBC-EDD4F1537E3C}"/>
                </a:ext>
              </a:extLst>
            </p:cNvPr>
            <p:cNvSpPr txBox="1"/>
            <p:nvPr/>
          </p:nvSpPr>
          <p:spPr>
            <a:xfrm>
              <a:off x="3249132" y="869956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26798A9-E40D-DF4F-AEB5-3FE580F41AF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661920" y="1229646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ED82A35-85C8-DA4D-A85A-A8032624032B}"/>
                </a:ext>
              </a:extLst>
            </p:cNvPr>
            <p:cNvSpPr txBox="1"/>
            <p:nvPr/>
          </p:nvSpPr>
          <p:spPr>
            <a:xfrm>
              <a:off x="2970649" y="1597274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375A415-3622-F943-997A-8F5251EE2268}"/>
              </a:ext>
            </a:extLst>
          </p:cNvPr>
          <p:cNvGrpSpPr/>
          <p:nvPr/>
        </p:nvGrpSpPr>
        <p:grpSpPr>
          <a:xfrm>
            <a:off x="6426697" y="597902"/>
            <a:ext cx="5555729" cy="1343783"/>
            <a:chOff x="6773348" y="748523"/>
            <a:chExt cx="5555729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6773348" y="748523"/>
              <a:ext cx="5555729" cy="1343783"/>
              <a:chOff x="209949" y="457200"/>
              <a:chExt cx="5555729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209949" y="457200"/>
                <a:ext cx="5555729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322931" y="996755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4144702" y="1361818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57EA164-2CEB-B847-B347-7CE5566231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448326" y="1044019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0C85C6A-7348-3B4F-BCCE-3CBC799DDF3B}"/>
                  </a:ext>
                </a:extLst>
              </p:cNvPr>
              <p:cNvSpPr txBox="1"/>
              <p:nvPr/>
            </p:nvSpPr>
            <p:spPr>
              <a:xfrm>
                <a:off x="1400975" y="1366146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379439" y="636559"/>
                <a:ext cx="1805351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add/sub/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rsub</a:t>
                </a:r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1EE205-B4DF-974F-9A33-AC5140B67A7F}"/>
                  </a:ext>
                </a:extLst>
              </p:cNvPr>
              <p:cNvSpPr txBox="1"/>
              <p:nvPr/>
            </p:nvSpPr>
            <p:spPr>
              <a:xfrm>
                <a:off x="2184377" y="637971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584009" y="931018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007417" y="1316548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9397096" y="1662411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10426516" y="940078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E448C78-1D13-D842-A09C-00D7A2EB2C0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8581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3" grpId="0" uiExpand="1" build="p" animBg="1"/>
      <p:bldP spid="30" grpId="0" animBg="1"/>
      <p:bldP spid="3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B3F6-9EED-2247-B534-40D364C98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82" y="-25998"/>
            <a:ext cx="10515600" cy="715294"/>
          </a:xfrm>
        </p:spPr>
        <p:txBody>
          <a:bodyPr/>
          <a:lstStyle/>
          <a:p>
            <a:r>
              <a:rPr lang="en-US" dirty="0"/>
              <a:t>Writing a Sequence of Add &amp; Subtract Instructions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06D1DA-05BA-B049-A6A9-81AAF8DE098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33367" y="795347"/>
            <a:ext cx="5256696" cy="381424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You need to perform the following sequence of integer adds/subtracts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宋体" charset="0"/>
                <a:cs typeface="宋体" charset="0"/>
              </a:rPr>
              <a:t>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 = b + c + d - e;</a:t>
            </a:r>
          </a:p>
          <a:p>
            <a:r>
              <a:rPr lang="en-US" sz="2000" dirty="0">
                <a:ea typeface="宋体" charset="0"/>
                <a:cs typeface="宋体" charset="0"/>
              </a:rPr>
              <a:t>Since ARM uses a </a:t>
            </a:r>
            <a:r>
              <a:rPr lang="en-US" sz="2000" dirty="0">
                <a:solidFill>
                  <a:srgbClr val="2C895B"/>
                </a:solidFill>
                <a:ea typeface="宋体" charset="0"/>
                <a:cs typeface="宋体" charset="0"/>
              </a:rPr>
              <a:t>three-operand instruction</a:t>
            </a:r>
            <a:r>
              <a:rPr lang="en-US" sz="2000" dirty="0">
                <a:ea typeface="宋体" charset="0"/>
                <a:cs typeface="宋体" charset="0"/>
              </a:rPr>
              <a:t> set, </a:t>
            </a:r>
            <a:r>
              <a:rPr lang="en-US" sz="2000" dirty="0">
                <a:solidFill>
                  <a:srgbClr val="0070C0"/>
                </a:solidFill>
                <a:ea typeface="宋体" charset="0"/>
                <a:cs typeface="宋体" charset="0"/>
              </a:rPr>
              <a:t>you can only operate on </a:t>
            </a:r>
            <a:r>
              <a:rPr lang="en-US" sz="2000" dirty="0">
                <a:solidFill>
                  <a:srgbClr val="C00000"/>
                </a:solidFill>
                <a:ea typeface="宋体" charset="0"/>
                <a:cs typeface="宋体" charset="0"/>
              </a:rPr>
              <a:t>two operands </a:t>
            </a:r>
            <a:r>
              <a:rPr lang="en-US" sz="2000" dirty="0">
                <a:solidFill>
                  <a:srgbClr val="0070C0"/>
                </a:solidFill>
                <a:ea typeface="宋体" charset="0"/>
                <a:cs typeface="宋体" charset="0"/>
              </a:rPr>
              <a:t>at a time</a:t>
            </a:r>
          </a:p>
          <a:p>
            <a:r>
              <a:rPr lang="en-US" sz="2000" dirty="0">
                <a:ea typeface="宋体" charset="0"/>
                <a:cs typeface="宋体" charset="0"/>
              </a:rPr>
              <a:t>So, you need to use </a:t>
            </a:r>
            <a:r>
              <a:rPr lang="en-US" sz="2000" dirty="0">
                <a:solidFill>
                  <a:srgbClr val="0070C0"/>
                </a:solidFill>
                <a:ea typeface="宋体" charset="0"/>
                <a:cs typeface="宋体" charset="0"/>
              </a:rPr>
              <a:t>one register as an </a:t>
            </a:r>
            <a:r>
              <a:rPr lang="en-US" sz="2000" b="1" dirty="0">
                <a:solidFill>
                  <a:srgbClr val="0070C0"/>
                </a:solidFill>
                <a:ea typeface="宋体" charset="0"/>
                <a:cs typeface="宋体" charset="0"/>
              </a:rPr>
              <a:t>accumulator</a:t>
            </a:r>
            <a:r>
              <a:rPr lang="en-US" sz="2000" dirty="0">
                <a:ea typeface="宋体" charset="0"/>
                <a:cs typeface="宋体" charset="0"/>
              </a:rPr>
              <a:t> and create </a:t>
            </a:r>
            <a:r>
              <a:rPr lang="en-US" sz="2000" b="1" dirty="0">
                <a:solidFill>
                  <a:srgbClr val="0070C0"/>
                </a:solidFill>
                <a:ea typeface="宋体" charset="0"/>
                <a:cs typeface="宋体" charset="0"/>
              </a:rPr>
              <a:t>a sequence of add instructions</a:t>
            </a:r>
            <a:r>
              <a:rPr lang="en-US" sz="2000" dirty="0">
                <a:ea typeface="宋体" charset="0"/>
                <a:cs typeface="宋体" charset="0"/>
              </a:rPr>
              <a:t> to build up the solution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539482-2110-BF4D-9345-114C7A89C49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569182" y="689296"/>
            <a:ext cx="4521200" cy="257865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  = b  + c  + d  - e;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r1 + r2 + r3 – r4;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((r1 + r2) + r3) – r4;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r1 + r2;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r0 + r3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r0 – r4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74F7DA-BC11-314B-9FF1-8F73D31952AA}"/>
              </a:ext>
            </a:extLst>
          </p:cNvPr>
          <p:cNvSpPr txBox="1"/>
          <p:nvPr/>
        </p:nvSpPr>
        <p:spPr>
          <a:xfrm>
            <a:off x="1613957" y="4715643"/>
            <a:ext cx="3078956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75579D43-FB7D-D640-9EAF-726F00A8149F}"/>
              </a:ext>
            </a:extLst>
          </p:cNvPr>
          <p:cNvSpPr txBox="1">
            <a:spLocks/>
          </p:cNvSpPr>
          <p:nvPr/>
        </p:nvSpPr>
        <p:spPr>
          <a:xfrm>
            <a:off x="7281091" y="4867013"/>
            <a:ext cx="3021858" cy="9180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 =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b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+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c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) – 5;</a:t>
            </a:r>
            <a:endParaRPr lang="en-US" sz="1200" dirty="0">
              <a:latin typeface="Consolas" panose="020B0609020204030204" pitchFamily="49" charset="0"/>
              <a:ea typeface="宋体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+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) – 5;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DCF37-A5D0-DD42-8D80-5037AC1024B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B4D9DE9-1E96-8508-EFDB-91A7C80CDBA6}"/>
              </a:ext>
            </a:extLst>
          </p:cNvPr>
          <p:cNvSpPr txBox="1">
            <a:spLocks/>
          </p:cNvSpPr>
          <p:nvPr/>
        </p:nvSpPr>
        <p:spPr>
          <a:xfrm>
            <a:off x="6569182" y="3314803"/>
            <a:ext cx="4521200" cy="12509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r1, r2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r0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, r3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r0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, r4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8000528F-62B3-12D8-1837-110A1AE065E6}"/>
              </a:ext>
            </a:extLst>
          </p:cNvPr>
          <p:cNvSpPr txBox="1">
            <a:spLocks/>
          </p:cNvSpPr>
          <p:nvPr/>
        </p:nvSpPr>
        <p:spPr>
          <a:xfrm>
            <a:off x="7270931" y="5884797"/>
            <a:ext cx="3078956" cy="8086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r1, r2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r0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, 5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08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build="p" animBg="1"/>
      <p:bldP spid="9" grpId="0" animBg="1"/>
      <p:bldP spid="25" grpId="0" animBg="1"/>
      <p:bldP spid="7" grpId="0"/>
      <p:bldP spid="8" grpId="0" uiExpand="1" build="p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22" y="148058"/>
            <a:ext cx="11658121" cy="440185"/>
          </a:xfrm>
        </p:spPr>
        <p:txBody>
          <a:bodyPr/>
          <a:lstStyle/>
          <a:p>
            <a:r>
              <a:rPr lang="en-US" dirty="0"/>
              <a:t>Overview: Line Layout in an Arm Assembly Source File - 1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23422" y="2367281"/>
            <a:ext cx="11736497" cy="418796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Assembly language source text files are </a:t>
            </a:r>
            <a:r>
              <a:rPr lang="en-US" sz="2400" b="1" dirty="0">
                <a:solidFill>
                  <a:srgbClr val="0070C0"/>
                </a:solidFill>
              </a:rPr>
              <a:t>line oriented</a:t>
            </a:r>
            <a:r>
              <a:rPr lang="en-US" sz="2400" dirty="0">
                <a:solidFill>
                  <a:srgbClr val="0070C0"/>
                </a:solidFill>
              </a:rPr>
              <a:t> (each ending in a '\n')</a:t>
            </a:r>
          </a:p>
          <a:p>
            <a:r>
              <a:rPr lang="en-US" sz="2400" b="1" dirty="0">
                <a:solidFill>
                  <a:srgbClr val="2C895B"/>
                </a:solidFill>
              </a:rPr>
              <a:t>Each line represents </a:t>
            </a:r>
            <a:r>
              <a:rPr lang="en-US" sz="2400" dirty="0">
                <a:solidFill>
                  <a:schemeClr val="tx2"/>
                </a:solidFill>
              </a:rPr>
              <a:t>a </a:t>
            </a:r>
            <a:r>
              <a:rPr lang="en-US" sz="2400" b="1" dirty="0">
                <a:solidFill>
                  <a:srgbClr val="C00000"/>
                </a:solidFill>
              </a:rPr>
              <a:t>starting address in memory </a:t>
            </a:r>
            <a:r>
              <a:rPr lang="en-US" sz="2400" dirty="0">
                <a:solidFill>
                  <a:schemeClr val="tx2"/>
                </a:solidFill>
              </a:rPr>
              <a:t>and does </a:t>
            </a:r>
            <a:r>
              <a:rPr lang="en-US" sz="2400" b="1" dirty="0">
                <a:solidFill>
                  <a:srgbClr val="0070C0"/>
                </a:solidFill>
              </a:rPr>
              <a:t>one</a:t>
            </a:r>
            <a:r>
              <a:rPr lang="en-US" sz="2400" dirty="0">
                <a:solidFill>
                  <a:srgbClr val="0070C0"/>
                </a:solidFill>
              </a:rPr>
              <a:t> of</a:t>
            </a:r>
            <a:r>
              <a:rPr lang="en-US" sz="2400" dirty="0">
                <a:solidFill>
                  <a:srgbClr val="C00000"/>
                </a:solidFill>
              </a:rPr>
              <a:t>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</a:rPr>
              <a:t>Specifies the </a:t>
            </a:r>
            <a:r>
              <a:rPr lang="en-US" sz="2400" dirty="0">
                <a:solidFill>
                  <a:srgbClr val="2C895B"/>
                </a:solidFill>
              </a:rPr>
              <a:t>contents of memory for a </a:t>
            </a:r>
            <a:r>
              <a:rPr lang="en-US" sz="2400" dirty="0">
                <a:solidFill>
                  <a:srgbClr val="C00000"/>
                </a:solidFill>
              </a:rPr>
              <a:t>variable</a:t>
            </a:r>
            <a:r>
              <a:rPr lang="en-US" sz="2400" dirty="0">
                <a:solidFill>
                  <a:srgbClr val="2C895B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(segments containing data)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</a:rPr>
              <a:t>Specifies the </a:t>
            </a:r>
            <a:r>
              <a:rPr lang="en-US" sz="2400" dirty="0">
                <a:solidFill>
                  <a:srgbClr val="2C895B"/>
                </a:solidFill>
              </a:rPr>
              <a:t>contents of memory for an </a:t>
            </a:r>
            <a:r>
              <a:rPr lang="en-US" sz="2400" dirty="0">
                <a:solidFill>
                  <a:srgbClr val="C00000"/>
                </a:solidFill>
              </a:rPr>
              <a:t>instruction</a:t>
            </a:r>
            <a:r>
              <a:rPr lang="en-US" sz="2400" dirty="0">
                <a:solidFill>
                  <a:srgbClr val="2C895B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(text segment)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b="1" dirty="0">
                <a:solidFill>
                  <a:srgbClr val="2C895B"/>
                </a:solidFill>
              </a:rPr>
              <a:t>Assembler directives </a:t>
            </a:r>
            <a:r>
              <a:rPr lang="en-US" sz="2400" dirty="0">
                <a:solidFill>
                  <a:srgbClr val="F37440"/>
                </a:solidFill>
              </a:rPr>
              <a:t>tell the assembler to do something (</a:t>
            </a:r>
            <a:r>
              <a:rPr lang="en-US" sz="2400" dirty="0">
                <a:solidFill>
                  <a:schemeClr val="tx2"/>
                </a:solidFill>
              </a:rPr>
              <a:t>for example, change label scope, define a macro, etc.</a:t>
            </a:r>
            <a:r>
              <a:rPr lang="en-US" sz="2400" dirty="0">
                <a:solidFill>
                  <a:srgbClr val="F37440"/>
                </a:solidFill>
              </a:rPr>
              <a:t>)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that </a:t>
            </a:r>
            <a:r>
              <a:rPr lang="en-US" sz="2400" dirty="0">
                <a:solidFill>
                  <a:srgbClr val="C00000"/>
                </a:solidFill>
              </a:rPr>
              <a:t>does not allocate memory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Each line </a:t>
            </a:r>
            <a:r>
              <a:rPr lang="en-US" sz="2400" dirty="0"/>
              <a:t>is </a:t>
            </a:r>
            <a:r>
              <a:rPr lang="en-US" sz="2400" b="1" dirty="0">
                <a:solidFill>
                  <a:schemeClr val="accent5"/>
                </a:solidFill>
              </a:rPr>
              <a:t>organized </a:t>
            </a:r>
            <a:r>
              <a:rPr lang="en-US" sz="2400" b="1" dirty="0"/>
              <a:t>into</a:t>
            </a:r>
            <a:r>
              <a:rPr lang="en-US" sz="2400" b="1" dirty="0">
                <a:solidFill>
                  <a:schemeClr val="accent5"/>
                </a:solidFill>
              </a:rPr>
              <a:t> up to four </a:t>
            </a:r>
            <a:r>
              <a:rPr lang="en-US" sz="2400" b="1" u="sng" dirty="0">
                <a:solidFill>
                  <a:schemeClr val="accent5"/>
                </a:solidFill>
              </a:rPr>
              <a:t>columns</a:t>
            </a:r>
            <a:r>
              <a:rPr lang="en-US" sz="2400" b="1" dirty="0">
                <a:solidFill>
                  <a:schemeClr val="accent5"/>
                </a:solidFill>
              </a:rPr>
              <a:t> 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Not every column is used </a:t>
            </a:r>
            <a:r>
              <a:rPr lang="en-US" sz="2400" dirty="0"/>
              <a:t>on each line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Not every line </a:t>
            </a:r>
            <a:r>
              <a:rPr lang="en-US" sz="2400" dirty="0"/>
              <a:t>will result in </a:t>
            </a:r>
            <a:r>
              <a:rPr lang="en-US" sz="2400" dirty="0">
                <a:solidFill>
                  <a:srgbClr val="2C895B"/>
                </a:solidFill>
              </a:rPr>
              <a:t>memory being allocated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F15FB3-73BE-BF4A-9AAE-299EADE44E44}"/>
              </a:ext>
            </a:extLst>
          </p:cNvPr>
          <p:cNvSpPr/>
          <p:nvPr/>
        </p:nvSpPr>
        <p:spPr bwMode="auto">
          <a:xfrm>
            <a:off x="1941647" y="1122326"/>
            <a:ext cx="7399783" cy="47505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label: 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operation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operand(s) 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comments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C801A7-96FA-0945-9555-3F93DB681ED9}"/>
              </a:ext>
            </a:extLst>
          </p:cNvPr>
          <p:cNvGrpSpPr/>
          <p:nvPr/>
        </p:nvGrpSpPr>
        <p:grpSpPr>
          <a:xfrm>
            <a:off x="3023818" y="1537756"/>
            <a:ext cx="569387" cy="720945"/>
            <a:chOff x="2725206" y="809171"/>
            <a:chExt cx="569387" cy="72094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B7E5EC-C9F7-5C4A-A6C8-07C0D69352AB}"/>
                </a:ext>
              </a:extLst>
            </p:cNvPr>
            <p:cNvSpPr txBox="1"/>
            <p:nvPr/>
          </p:nvSpPr>
          <p:spPr>
            <a:xfrm>
              <a:off x="2725206" y="1130006"/>
              <a:ext cx="5693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tab</a:t>
              </a:r>
            </a:p>
          </p:txBody>
        </p:sp>
        <p:sp>
          <p:nvSpPr>
            <p:cNvPr id="3" name="Up Arrow 2">
              <a:extLst>
                <a:ext uri="{FF2B5EF4-FFF2-40B4-BE49-F238E27FC236}">
                  <a16:creationId xmlns:a16="http://schemas.microsoft.com/office/drawing/2014/main" id="{0DB671EC-9253-FE41-9435-DC3008ADB3B0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90B6F50-CD6E-4A41-BF27-601280BBECFE}"/>
              </a:ext>
            </a:extLst>
          </p:cNvPr>
          <p:cNvGrpSpPr/>
          <p:nvPr/>
        </p:nvGrpSpPr>
        <p:grpSpPr>
          <a:xfrm>
            <a:off x="4337348" y="1551498"/>
            <a:ext cx="1636987" cy="707225"/>
            <a:chOff x="2191405" y="809171"/>
            <a:chExt cx="1636987" cy="7072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0C63AE-3416-7741-ADE3-125DDC10F021}"/>
                </a:ext>
              </a:extLst>
            </p:cNvPr>
            <p:cNvSpPr txBox="1"/>
            <p:nvPr/>
          </p:nvSpPr>
          <p:spPr>
            <a:xfrm>
              <a:off x="2191405" y="1116286"/>
              <a:ext cx="16369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white space</a:t>
              </a: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F44286AD-A712-1D45-B37C-FD843C419AE6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6A1696-84AE-6349-BE29-A4A9A432979D}"/>
              </a:ext>
            </a:extLst>
          </p:cNvPr>
          <p:cNvGrpSpPr/>
          <p:nvPr/>
        </p:nvGrpSpPr>
        <p:grpSpPr>
          <a:xfrm>
            <a:off x="6262416" y="1535710"/>
            <a:ext cx="1636987" cy="707225"/>
            <a:chOff x="2191405" y="809171"/>
            <a:chExt cx="1636987" cy="7072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F06D98-E8C2-D64B-83FD-E9398A88F755}"/>
                </a:ext>
              </a:extLst>
            </p:cNvPr>
            <p:cNvSpPr txBox="1"/>
            <p:nvPr/>
          </p:nvSpPr>
          <p:spPr>
            <a:xfrm>
              <a:off x="2191405" y="1116286"/>
              <a:ext cx="16369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white space</a:t>
              </a:r>
            </a:p>
          </p:txBody>
        </p:sp>
        <p:sp>
          <p:nvSpPr>
            <p:cNvPr id="14" name="Up Arrow 13">
              <a:extLst>
                <a:ext uri="{FF2B5EF4-FFF2-40B4-BE49-F238E27FC236}">
                  <a16:creationId xmlns:a16="http://schemas.microsoft.com/office/drawing/2014/main" id="{4BE7FFB5-74CD-334C-BA8F-BD191ADA7F33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16EA4E0-E90D-4D4F-9403-601DF707E1B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69E09-2D51-F287-F551-C4502D99F024}"/>
              </a:ext>
            </a:extLst>
          </p:cNvPr>
          <p:cNvSpPr txBox="1"/>
          <p:nvPr/>
        </p:nvSpPr>
        <p:spPr>
          <a:xfrm>
            <a:off x="1941647" y="588243"/>
            <a:ext cx="7399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column 1	column 2	column 3	     column 4</a:t>
            </a:r>
          </a:p>
        </p:txBody>
      </p:sp>
    </p:spTree>
    <p:extLst>
      <p:ext uri="{BB962C8B-B14F-4D97-AF65-F5344CB8AC3E}">
        <p14:creationId xmlns:p14="http://schemas.microsoft.com/office/powerpoint/2010/main" val="86275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22" y="148058"/>
            <a:ext cx="11658121" cy="440185"/>
          </a:xfrm>
        </p:spPr>
        <p:txBody>
          <a:bodyPr/>
          <a:lstStyle/>
          <a:p>
            <a:r>
              <a:rPr lang="en-US" dirty="0"/>
              <a:t>Overview: Line Layout in an Arm Assembly Source File - 2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98347" y="3189538"/>
            <a:ext cx="10308270" cy="337262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354012" indent="-342900">
              <a:buFont typeface="+mj-lt"/>
              <a:buAutoNum type="arabicPeriod"/>
            </a:pPr>
            <a:r>
              <a:rPr lang="en-US" sz="2200" b="1" dirty="0">
                <a:solidFill>
                  <a:srgbClr val="00B050"/>
                </a:solidFill>
              </a:rPr>
              <a:t>Labels</a:t>
            </a:r>
            <a:r>
              <a:rPr lang="en-US" sz="2200" dirty="0"/>
              <a:t> (optional); starts in column 1</a:t>
            </a:r>
          </a:p>
          <a:p>
            <a:pPr lvl="1"/>
            <a:r>
              <a:rPr lang="en-US" sz="2200" b="1" dirty="0">
                <a:solidFill>
                  <a:srgbClr val="C00000"/>
                </a:solidFill>
              </a:rPr>
              <a:t>Only used </a:t>
            </a:r>
            <a:r>
              <a:rPr lang="en-US" sz="2200" dirty="0"/>
              <a:t>when you need to </a:t>
            </a:r>
            <a:r>
              <a:rPr lang="en-US" sz="2200" dirty="0">
                <a:solidFill>
                  <a:srgbClr val="0070C0"/>
                </a:solidFill>
              </a:rPr>
              <a:t>associate</a:t>
            </a:r>
            <a:r>
              <a:rPr lang="en-US" sz="2200" dirty="0"/>
              <a:t> a </a:t>
            </a:r>
            <a:r>
              <a:rPr lang="en-US" sz="2200" dirty="0">
                <a:solidFill>
                  <a:srgbClr val="2C895B"/>
                </a:solidFill>
              </a:rPr>
              <a:t>name</a:t>
            </a:r>
            <a:r>
              <a:rPr lang="en-US" sz="2200" dirty="0"/>
              <a:t> to a </a:t>
            </a:r>
            <a:r>
              <a:rPr lang="en-US" sz="2200" dirty="0">
                <a:solidFill>
                  <a:srgbClr val="0070C0"/>
                </a:solidFill>
              </a:rPr>
              <a:t>starting location in memory; </a:t>
            </a:r>
            <a:r>
              <a:rPr lang="en-US" sz="2200" dirty="0">
                <a:solidFill>
                  <a:schemeClr val="tx2"/>
                </a:solidFill>
              </a:rPr>
              <a:t>You can then </a:t>
            </a:r>
            <a:r>
              <a:rPr lang="en-US" sz="2200" dirty="0">
                <a:solidFill>
                  <a:srgbClr val="2C895B"/>
                </a:solidFill>
              </a:rPr>
              <a:t>refer to the address </a:t>
            </a:r>
            <a:r>
              <a:rPr lang="en-US" sz="2200" b="1" dirty="0">
                <a:solidFill>
                  <a:srgbClr val="C00000"/>
                </a:solidFill>
              </a:rPr>
              <a:t>by name </a:t>
            </a:r>
            <a:r>
              <a:rPr lang="en-US" sz="2200" dirty="0">
                <a:solidFill>
                  <a:schemeClr val="tx2"/>
                </a:solidFill>
              </a:rPr>
              <a:t>in an </a:t>
            </a:r>
            <a:r>
              <a:rPr lang="en-US" sz="2200" dirty="0">
                <a:solidFill>
                  <a:srgbClr val="C00000"/>
                </a:solidFill>
              </a:rPr>
              <a:t>instruction</a:t>
            </a:r>
          </a:p>
          <a:p>
            <a:pPr marL="354012" indent="-342900">
              <a:buFont typeface="+mj-lt"/>
              <a:buAutoNum type="arabicPeriod"/>
            </a:pPr>
            <a:r>
              <a:rPr lang="en-US" sz="2200" b="1" dirty="0">
                <a:solidFill>
                  <a:srgbClr val="7030A0"/>
                </a:solidFill>
              </a:rPr>
              <a:t>Operation type 1</a:t>
            </a:r>
            <a:r>
              <a:rPr lang="en-US" sz="2200" dirty="0">
                <a:solidFill>
                  <a:srgbClr val="0070C0"/>
                </a:solidFill>
              </a:rPr>
              <a:t>: </a:t>
            </a:r>
            <a:r>
              <a:rPr lang="en-US" sz="2200" b="1" dirty="0"/>
              <a:t>assembler directives </a:t>
            </a:r>
            <a:r>
              <a:rPr lang="en-US" sz="2200" dirty="0"/>
              <a:t>(all start with a period e.g.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.word </a:t>
            </a:r>
            <a:r>
              <a:rPr lang="en-US" sz="2200" dirty="0"/>
              <a:t>)</a:t>
            </a:r>
          </a:p>
          <a:p>
            <a:pPr marL="354012" indent="-342900">
              <a:buFont typeface="+mj-lt"/>
              <a:buAutoNum type="arabicPeriod"/>
            </a:pPr>
            <a:r>
              <a:rPr lang="en-US" sz="2200" b="1" dirty="0">
                <a:solidFill>
                  <a:srgbClr val="7030A0"/>
                </a:solidFill>
              </a:rPr>
              <a:t>Operation Type 2</a:t>
            </a:r>
            <a:r>
              <a:rPr lang="en-US" sz="2200" dirty="0">
                <a:solidFill>
                  <a:srgbClr val="0070C0"/>
                </a:solidFill>
              </a:rPr>
              <a:t>: assembly language </a:t>
            </a:r>
            <a:r>
              <a:rPr lang="en-US" sz="2200" b="1" dirty="0"/>
              <a:t>instructions</a:t>
            </a:r>
            <a:endParaRPr lang="en-US" sz="2200" dirty="0"/>
          </a:p>
          <a:p>
            <a:pPr marL="354012" indent="-342900">
              <a:buFont typeface="+mj-lt"/>
              <a:buAutoNum type="arabicPeriod"/>
            </a:pPr>
            <a:r>
              <a:rPr lang="en-US" sz="2200" b="1" dirty="0">
                <a:solidFill>
                  <a:srgbClr val="F37440"/>
                </a:solidFill>
              </a:rPr>
              <a:t>Zero or more operands </a:t>
            </a:r>
            <a:r>
              <a:rPr lang="en-US" sz="2200" dirty="0"/>
              <a:t>as required by the instruction or assembler directive</a:t>
            </a:r>
          </a:p>
          <a:p>
            <a:pPr marL="354012" indent="-342900">
              <a:buFont typeface="+mj-lt"/>
              <a:buAutoNum type="arabicPeriod"/>
            </a:pPr>
            <a:r>
              <a:rPr lang="en-US" sz="2200" dirty="0">
                <a:solidFill>
                  <a:schemeClr val="accent1"/>
                </a:solidFill>
              </a:rPr>
              <a:t>Comments</a:t>
            </a:r>
            <a:r>
              <a:rPr lang="en-US" sz="2200" dirty="0"/>
              <a:t> C and C++ style; also @ in the place of a C++ comment //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E07DF-1A56-7B45-8E2C-5BF195ADFDB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4CDB807-C924-3049-99D9-CE09DE2EBF7F}"/>
              </a:ext>
            </a:extLst>
          </p:cNvPr>
          <p:cNvSpPr/>
          <p:nvPr/>
        </p:nvSpPr>
        <p:spPr bwMode="auto">
          <a:xfrm>
            <a:off x="941865" y="539793"/>
            <a:ext cx="10663190" cy="253365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label: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operation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operand(s) 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comment</a:t>
            </a:r>
            <a:endParaRPr lang="en-US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  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assembler directive below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	  .word 5			   /* define a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5;</a:t>
            </a:r>
            <a:endParaRPr lang="en-US" sz="1600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</a:p>
          <a:p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instruction below */</a:t>
            </a:r>
          </a:p>
          <a:p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add	   r1   r2, r3	    // add the values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35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956" y="144208"/>
            <a:ext cx="10528529" cy="440185"/>
          </a:xfrm>
        </p:spPr>
        <p:txBody>
          <a:bodyPr/>
          <a:lstStyle/>
          <a:p>
            <a:r>
              <a:rPr lang="en-US" dirty="0"/>
              <a:t>Labels in Arm Assembly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2016" y="3557938"/>
            <a:ext cx="11475762" cy="293288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2"/>
                </a:solidFill>
              </a:rPr>
              <a:t>Remember, a </a:t>
            </a:r>
            <a:r>
              <a:rPr lang="en-US" sz="2200" dirty="0">
                <a:solidFill>
                  <a:srgbClr val="2C895B"/>
                </a:solidFill>
              </a:rPr>
              <a:t>Label</a:t>
            </a:r>
            <a:r>
              <a:rPr lang="en-US" sz="2200" dirty="0">
                <a:solidFill>
                  <a:srgbClr val="0070C0"/>
                </a:solidFill>
              </a:rPr>
              <a:t> associates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2"/>
                </a:solidFill>
              </a:rPr>
              <a:t>a</a:t>
            </a:r>
            <a:r>
              <a:rPr lang="en-US" sz="2200" dirty="0">
                <a:solidFill>
                  <a:srgbClr val="2C895B"/>
                </a:solidFill>
              </a:rPr>
              <a:t> name </a:t>
            </a:r>
            <a:r>
              <a:rPr lang="en-US" sz="2200" dirty="0">
                <a:solidFill>
                  <a:schemeClr val="tx2"/>
                </a:solidFill>
              </a:rPr>
              <a:t>with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rgbClr val="F37440"/>
                </a:solidFill>
              </a:rPr>
              <a:t>memory location</a:t>
            </a: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00B050"/>
                </a:solidFill>
              </a:rPr>
              <a:t>Regular Label:</a:t>
            </a:r>
          </a:p>
          <a:p>
            <a:pPr lvl="1"/>
            <a:r>
              <a:rPr lang="en-US" sz="2200" dirty="0"/>
              <a:t>Used with a </a:t>
            </a:r>
            <a:r>
              <a:rPr lang="en-US" sz="2200" dirty="0">
                <a:solidFill>
                  <a:srgbClr val="C00000"/>
                </a:solidFill>
              </a:rPr>
              <a:t>Function name </a:t>
            </a:r>
            <a:r>
              <a:rPr lang="en-US" sz="2200" dirty="0"/>
              <a:t>(label) </a:t>
            </a:r>
            <a:r>
              <a:rPr lang="en-US" sz="2200" dirty="0">
                <a:solidFill>
                  <a:srgbClr val="2C895B"/>
                </a:solidFill>
              </a:rPr>
              <a:t>or</a:t>
            </a:r>
            <a:r>
              <a:rPr lang="en-US" sz="2200" dirty="0"/>
              <a:t> for </a:t>
            </a:r>
            <a:r>
              <a:rPr lang="en-US" sz="2200" dirty="0">
                <a:solidFill>
                  <a:srgbClr val="C00000"/>
                </a:solidFill>
              </a:rPr>
              <a:t>static variables </a:t>
            </a:r>
            <a:r>
              <a:rPr lang="en-US" sz="2200" dirty="0"/>
              <a:t>in any of the data segments</a:t>
            </a: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00B050"/>
                </a:solidFill>
              </a:rPr>
              <a:t>Local Label: </a:t>
            </a:r>
            <a:r>
              <a:rPr lang="en-US" sz="2200" dirty="0"/>
              <a:t>Name starts with </a:t>
            </a:r>
            <a:r>
              <a:rPr lang="en-US" sz="2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(</a:t>
            </a:r>
            <a:r>
              <a:rPr lang="en-US" sz="2200" dirty="0">
                <a:solidFill>
                  <a:srgbClr val="2C895B"/>
                </a:solidFill>
                <a:cs typeface="Courier New" panose="02070309020205020404" pitchFamily="49" charset="0"/>
              </a:rPr>
              <a:t>local label prefix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) only usable in the same file</a:t>
            </a:r>
            <a:endParaRPr lang="en-US" sz="2200" dirty="0">
              <a:solidFill>
                <a:srgbClr val="00B050"/>
              </a:solidFill>
            </a:endParaRPr>
          </a:p>
          <a:p>
            <a:pPr marL="811212" lvl="1" indent="-457200">
              <a:buFont typeface="+mj-lt"/>
              <a:buAutoNum type="arabicPeriod"/>
            </a:pPr>
            <a:r>
              <a:rPr lang="en-US" sz="2200" dirty="0">
                <a:solidFill>
                  <a:srgbClr val="C00000"/>
                </a:solidFill>
              </a:rPr>
              <a:t>Targets for </a:t>
            </a:r>
            <a:r>
              <a:rPr lang="en-US" sz="2200" dirty="0">
                <a:solidFill>
                  <a:srgbClr val="0070C0"/>
                </a:solidFill>
              </a:rPr>
              <a:t>branches (if), switch, </a:t>
            </a:r>
            <a:r>
              <a:rPr lang="en-US" sz="2200" dirty="0" err="1">
                <a:solidFill>
                  <a:srgbClr val="0070C0"/>
                </a:solidFill>
              </a:rPr>
              <a:t>goto</a:t>
            </a:r>
            <a:r>
              <a:rPr lang="en-US" sz="2200" dirty="0">
                <a:solidFill>
                  <a:srgbClr val="0070C0"/>
                </a:solidFill>
              </a:rPr>
              <a:t>, break, continue, loops (for, while, do-while)</a:t>
            </a:r>
            <a:endParaRPr lang="en-US" sz="2200" dirty="0"/>
          </a:p>
          <a:p>
            <a:pPr marL="811212" lvl="1" indent="-457200">
              <a:buFont typeface="+mj-lt"/>
              <a:buAutoNum type="arabicPeriod"/>
            </a:pPr>
            <a:r>
              <a:rPr lang="en-US" sz="2200" dirty="0">
                <a:solidFill>
                  <a:srgbClr val="2C895B"/>
                </a:solidFill>
              </a:rPr>
              <a:t>Anonymous variables 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2C895B"/>
                </a:solidFill>
              </a:rPr>
              <a:t>string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C00000"/>
                </a:solidFill>
              </a:rPr>
              <a:t>not foo </a:t>
            </a:r>
            <a:r>
              <a:rPr lang="en-US" sz="2200" dirty="0"/>
              <a:t>in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*foo = "anonymous variable")  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dirty="0">
                <a:solidFill>
                  <a:srgbClr val="2C895B"/>
                </a:solidFill>
              </a:rPr>
              <a:t>Read only literals </a:t>
            </a:r>
            <a:r>
              <a:rPr lang="en-US" sz="2200" dirty="0"/>
              <a:t>when allocated in the text segment – special case)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47D459-99A3-F841-88C3-64FD7BDC4C3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3C23B1B-123D-F020-062F-01545A0F8B1B}"/>
              </a:ext>
            </a:extLst>
          </p:cNvPr>
          <p:cNvSpPr/>
          <p:nvPr/>
        </p:nvSpPr>
        <p:spPr bwMode="auto">
          <a:xfrm>
            <a:off x="2743261" y="636698"/>
            <a:ext cx="8912445" cy="266033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Lmesg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.string  "Hello CSE30! We Are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CountinG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UpPpER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letters!"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   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push    {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add     r2, r2, 1       // increment char pointer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B77F96-A951-5FD3-EB72-449C70756798}"/>
              </a:ext>
            </a:extLst>
          </p:cNvPr>
          <p:cNvGrpSpPr/>
          <p:nvPr/>
        </p:nvGrpSpPr>
        <p:grpSpPr>
          <a:xfrm>
            <a:off x="1021115" y="731679"/>
            <a:ext cx="1722146" cy="400110"/>
            <a:chOff x="1872409" y="1156033"/>
            <a:chExt cx="1722146" cy="4001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7D6310-6E07-B5FE-0E15-3B479F6F30DE}"/>
                </a:ext>
              </a:extLst>
            </p:cNvPr>
            <p:cNvSpPr txBox="1"/>
            <p:nvPr/>
          </p:nvSpPr>
          <p:spPr>
            <a:xfrm>
              <a:off x="1872409" y="1156033"/>
              <a:ext cx="1422184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local label</a:t>
              </a:r>
            </a:p>
          </p:txBody>
        </p:sp>
        <p:sp>
          <p:nvSpPr>
            <p:cNvPr id="12" name="Up Arrow 11">
              <a:extLst>
                <a:ext uri="{FF2B5EF4-FFF2-40B4-BE49-F238E27FC236}">
                  <a16:creationId xmlns:a16="http://schemas.microsoft.com/office/drawing/2014/main" id="{16633473-DE0A-ADBF-E61A-00EC5E31CED9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766E0FD-BDBD-2DB7-563A-58D5B32E49DE}"/>
              </a:ext>
            </a:extLst>
          </p:cNvPr>
          <p:cNvGrpSpPr/>
          <p:nvPr/>
        </p:nvGrpSpPr>
        <p:grpSpPr>
          <a:xfrm>
            <a:off x="663645" y="1498853"/>
            <a:ext cx="2079616" cy="400110"/>
            <a:chOff x="1514939" y="1156034"/>
            <a:chExt cx="2079616" cy="40011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13EFE7-3ECE-4911-E759-0FF268AC25E5}"/>
                </a:ext>
              </a:extLst>
            </p:cNvPr>
            <p:cNvSpPr txBox="1"/>
            <p:nvPr/>
          </p:nvSpPr>
          <p:spPr>
            <a:xfrm>
              <a:off x="1514939" y="1156034"/>
              <a:ext cx="1794081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Regular label</a:t>
              </a:r>
            </a:p>
          </p:txBody>
        </p:sp>
        <p:sp>
          <p:nvSpPr>
            <p:cNvPr id="15" name="Up Arrow 14">
              <a:extLst>
                <a:ext uri="{FF2B5EF4-FFF2-40B4-BE49-F238E27FC236}">
                  <a16:creationId xmlns:a16="http://schemas.microsoft.com/office/drawing/2014/main" id="{992A93D3-B831-28C3-55A2-79B3648AF0DC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46DC3B-FB27-7E19-880E-D713774FDEF4}"/>
              </a:ext>
            </a:extLst>
          </p:cNvPr>
          <p:cNvGrpSpPr/>
          <p:nvPr/>
        </p:nvGrpSpPr>
        <p:grpSpPr>
          <a:xfrm>
            <a:off x="1021115" y="2625438"/>
            <a:ext cx="1722146" cy="400110"/>
            <a:chOff x="1872409" y="1156033"/>
            <a:chExt cx="1722146" cy="40011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E29FF8-0425-D64F-CB73-ED2B72FE7275}"/>
                </a:ext>
              </a:extLst>
            </p:cNvPr>
            <p:cNvSpPr txBox="1"/>
            <p:nvPr/>
          </p:nvSpPr>
          <p:spPr>
            <a:xfrm>
              <a:off x="1872409" y="1156033"/>
              <a:ext cx="1422184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local label</a:t>
              </a:r>
            </a:p>
          </p:txBody>
        </p:sp>
        <p:sp>
          <p:nvSpPr>
            <p:cNvPr id="27" name="Up Arrow 26">
              <a:extLst>
                <a:ext uri="{FF2B5EF4-FFF2-40B4-BE49-F238E27FC236}">
                  <a16:creationId xmlns:a16="http://schemas.microsoft.com/office/drawing/2014/main" id="{C10E0D00-4710-6E85-A91F-05BC97FDA58C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811B78B-45EB-9407-8726-F6DF391FAEA8}"/>
              </a:ext>
            </a:extLst>
          </p:cNvPr>
          <p:cNvSpPr txBox="1"/>
          <p:nvPr/>
        </p:nvSpPr>
        <p:spPr>
          <a:xfrm>
            <a:off x="3852542" y="1456448"/>
            <a:ext cx="59890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</a:t>
            </a:r>
            <a:r>
              <a:rPr lang="en-US" dirty="0">
                <a:solidFill>
                  <a:srgbClr val="2C895B"/>
                </a:solidFill>
              </a:rPr>
              <a:t>main</a:t>
            </a:r>
            <a:r>
              <a:rPr lang="en-US" dirty="0"/>
              <a:t> is the starting address of the push instruction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388756-77EC-355F-D2CA-01B42186A6E1}"/>
              </a:ext>
            </a:extLst>
          </p:cNvPr>
          <p:cNvSpPr txBox="1"/>
          <p:nvPr/>
        </p:nvSpPr>
        <p:spPr>
          <a:xfrm>
            <a:off x="3852542" y="1024717"/>
            <a:ext cx="59890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.</a:t>
            </a:r>
            <a:r>
              <a:rPr lang="en-US" dirty="0" err="1">
                <a:solidFill>
                  <a:srgbClr val="2C895B"/>
                </a:solidFill>
              </a:rPr>
              <a:t>Lmesg</a:t>
            </a:r>
            <a:r>
              <a:rPr lang="en-US" dirty="0"/>
              <a:t> is the starting address for the ascii string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763DD0-3277-C2A4-256C-BF5506F6CFC7}"/>
              </a:ext>
            </a:extLst>
          </p:cNvPr>
          <p:cNvSpPr txBox="1"/>
          <p:nvPr/>
        </p:nvSpPr>
        <p:spPr>
          <a:xfrm>
            <a:off x="3905000" y="2539878"/>
            <a:ext cx="606855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</a:t>
            </a:r>
            <a:r>
              <a:rPr lang="en-US" dirty="0">
                <a:solidFill>
                  <a:srgbClr val="2C895B"/>
                </a:solidFill>
              </a:rPr>
              <a:t>.</a:t>
            </a:r>
            <a:r>
              <a:rPr lang="en-US" dirty="0" err="1">
                <a:solidFill>
                  <a:srgbClr val="2C895B"/>
                </a:solidFill>
              </a:rPr>
              <a:t>Lwhile</a:t>
            </a:r>
            <a:r>
              <a:rPr lang="en-US" dirty="0">
                <a:solidFill>
                  <a:srgbClr val="2C895B"/>
                </a:solidFill>
              </a:rPr>
              <a:t> </a:t>
            </a:r>
            <a:r>
              <a:rPr lang="en-US" dirty="0"/>
              <a:t>is the starting address of the add instruction </a:t>
            </a:r>
          </a:p>
        </p:txBody>
      </p:sp>
    </p:spTree>
    <p:extLst>
      <p:ext uri="{BB962C8B-B14F-4D97-AF65-F5344CB8AC3E}">
        <p14:creationId xmlns:p14="http://schemas.microsoft.com/office/powerpoint/2010/main" val="53023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998106-2314-154E-B9E2-5116996DC8E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33944" y="2663345"/>
            <a:ext cx="11693834" cy="367094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.extern 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&lt;label&gt;</a:t>
            </a:r>
          </a:p>
          <a:p>
            <a:pPr lvl="1"/>
            <a:r>
              <a:rPr lang="en-US" sz="2200" b="1" dirty="0">
                <a:solidFill>
                  <a:schemeClr val="accent1"/>
                </a:solidFill>
              </a:rPr>
              <a:t>Imports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>
                <a:solidFill>
                  <a:srgbClr val="F37440"/>
                </a:solidFill>
              </a:rPr>
              <a:t>label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(function name, symbol or a static variable name); </a:t>
            </a:r>
          </a:p>
          <a:p>
            <a:pPr lvl="1"/>
            <a:r>
              <a:rPr lang="en-US" sz="2200" dirty="0"/>
              <a:t>An address associated with the label from another file can be used by code in this file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.global 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&lt;label&gt;</a:t>
            </a:r>
          </a:p>
          <a:p>
            <a:pPr lvl="1"/>
            <a:r>
              <a:rPr lang="en-US" sz="2200" b="1" dirty="0">
                <a:solidFill>
                  <a:schemeClr val="accent1"/>
                </a:solidFill>
              </a:rPr>
              <a:t>Exports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F37440"/>
                </a:solidFill>
              </a:rPr>
              <a:t>label (or symbol)</a:t>
            </a:r>
            <a:r>
              <a:rPr lang="en-US" sz="2200" dirty="0"/>
              <a:t> to be visible outside the source file boundary (other assembly or c source)</a:t>
            </a:r>
          </a:p>
          <a:p>
            <a:pPr lvl="1"/>
            <a:r>
              <a:rPr lang="en-US" sz="2200" dirty="0">
                <a:solidFill>
                  <a:srgbClr val="F37440"/>
                </a:solidFill>
              </a:rPr>
              <a:t>label</a:t>
            </a:r>
            <a:r>
              <a:rPr lang="en-US" sz="2200" dirty="0"/>
              <a:t> is either a </a:t>
            </a:r>
            <a:r>
              <a:rPr lang="en-US" sz="2200" dirty="0">
                <a:solidFill>
                  <a:srgbClr val="2C895B"/>
                </a:solidFill>
              </a:rPr>
              <a:t>function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F37440"/>
                </a:solidFill>
              </a:rPr>
              <a:t>name</a:t>
            </a:r>
            <a:r>
              <a:rPr lang="en-US" sz="2200" dirty="0"/>
              <a:t> or a </a:t>
            </a:r>
            <a:r>
              <a:rPr lang="en-US" sz="2200" dirty="0">
                <a:solidFill>
                  <a:srgbClr val="0070C0"/>
                </a:solidFill>
              </a:rPr>
              <a:t>global</a:t>
            </a:r>
            <a:r>
              <a:rPr lang="en-US" sz="2200" dirty="0"/>
              <a:t> variable</a:t>
            </a:r>
            <a:r>
              <a:rPr lang="en-US" sz="2200" dirty="0">
                <a:solidFill>
                  <a:srgbClr val="F37440"/>
                </a:solidFill>
              </a:rPr>
              <a:t> name</a:t>
            </a:r>
            <a:endParaRPr lang="en-US" sz="2200" dirty="0"/>
          </a:p>
          <a:p>
            <a:pPr lvl="1"/>
            <a:r>
              <a:rPr lang="en-US" sz="2200" b="1" dirty="0">
                <a:solidFill>
                  <a:srgbClr val="0070C0"/>
                </a:solidFill>
              </a:rPr>
              <a:t>Without</a:t>
            </a:r>
            <a:r>
              <a:rPr lang="en-US" sz="2200" dirty="0">
                <a:solidFill>
                  <a:srgbClr val="0070C0"/>
                </a:solidFill>
              </a:rPr>
              <a:t>  </a:t>
            </a:r>
            <a:r>
              <a:rPr lang="en-US" sz="2200" dirty="0">
                <a:solidFill>
                  <a:srgbClr val="7030A0"/>
                </a:solidFill>
              </a:rPr>
              <a:t>.global</a:t>
            </a:r>
            <a:r>
              <a:rPr lang="en-US" sz="2200" dirty="0">
                <a:solidFill>
                  <a:srgbClr val="0070C0"/>
                </a:solidFill>
              </a:rPr>
              <a:t>, </a:t>
            </a:r>
            <a:r>
              <a:rPr lang="en-US" sz="2200" b="1" dirty="0">
                <a:solidFill>
                  <a:srgbClr val="0070C0"/>
                </a:solidFill>
              </a:rPr>
              <a:t>by default </a:t>
            </a:r>
            <a:r>
              <a:rPr lang="en-US" sz="2200" dirty="0">
                <a:solidFill>
                  <a:srgbClr val="F37440"/>
                </a:solidFill>
              </a:rPr>
              <a:t>labels</a:t>
            </a:r>
            <a:r>
              <a:rPr lang="en-US" sz="2200" dirty="0">
                <a:solidFill>
                  <a:srgbClr val="0070C0"/>
                </a:solidFill>
              </a:rPr>
              <a:t> are </a:t>
            </a:r>
            <a:r>
              <a:rPr lang="en-US" sz="2200" dirty="0">
                <a:solidFill>
                  <a:srgbClr val="C00000"/>
                </a:solidFill>
              </a:rPr>
              <a:t>local to the file </a:t>
            </a:r>
            <a:r>
              <a:rPr lang="en-US" sz="2200" dirty="0">
                <a:solidFill>
                  <a:srgbClr val="0070C0"/>
                </a:solidFill>
              </a:rPr>
              <a:t>from the point where they are defined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F7BE84-94B4-444E-9FCF-D804A398A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99" y="298329"/>
            <a:ext cx="11791479" cy="450761"/>
          </a:xfrm>
        </p:spPr>
        <p:txBody>
          <a:bodyPr/>
          <a:lstStyle/>
          <a:p>
            <a:r>
              <a:rPr lang="en-US" dirty="0"/>
              <a:t>Assembler Directives: Label Scope Control </a:t>
            </a:r>
            <a:r>
              <a:rPr lang="en-US" sz="2400" dirty="0"/>
              <a:t>(Normal Labels only)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18AE3D0-727E-A244-8908-0F3CC001E66B}"/>
              </a:ext>
            </a:extLst>
          </p:cNvPr>
          <p:cNvSpPr/>
          <p:nvPr/>
        </p:nvSpPr>
        <p:spPr bwMode="auto">
          <a:xfrm>
            <a:off x="3953108" y="820268"/>
            <a:ext cx="3234498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endParaRPr lang="en-US" sz="24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fgets</a:t>
            </a:r>
            <a:endParaRPr lang="en-US" sz="24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endParaRPr lang="en-US" sz="24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fbuf</a:t>
            </a:r>
            <a:endParaRPr lang="en-US" sz="24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63C69D-0858-114C-91DB-EFE45580C02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718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F7BE84-94B4-444E-9FCF-D804A398A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32092"/>
          </a:xfrm>
        </p:spPr>
        <p:txBody>
          <a:bodyPr/>
          <a:lstStyle/>
          <a:p>
            <a:r>
              <a:rPr lang="en-US" dirty="0"/>
              <a:t>Assembler Directives: .</a:t>
            </a:r>
            <a:r>
              <a:rPr lang="en-US" dirty="0" err="1"/>
              <a:t>equ</a:t>
            </a:r>
            <a:r>
              <a:rPr lang="en-US" dirty="0"/>
              <a:t> and .</a:t>
            </a:r>
            <a:r>
              <a:rPr lang="en-US" dirty="0" err="1"/>
              <a:t>equiv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998106-2314-154E-B9E2-5116996DC8E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8933" y="2539712"/>
            <a:ext cx="11014134" cy="419813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&lt;symbol&gt;,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&lt;expression&gt;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Defines </a:t>
            </a:r>
            <a:r>
              <a:rPr lang="en-US" sz="2200" dirty="0">
                <a:solidFill>
                  <a:schemeClr val="tx2"/>
                </a:solidFill>
              </a:rPr>
              <a:t>and</a:t>
            </a:r>
            <a:r>
              <a:rPr lang="en-US" sz="2200" dirty="0">
                <a:solidFill>
                  <a:schemeClr val="accent1"/>
                </a:solidFill>
              </a:rPr>
              <a:t> sets the value </a:t>
            </a:r>
            <a:r>
              <a:rPr lang="en-US" sz="2200" dirty="0"/>
              <a:t>of a </a:t>
            </a:r>
            <a:r>
              <a:rPr lang="en-US" sz="2200" dirty="0">
                <a:solidFill>
                  <a:srgbClr val="00B050"/>
                </a:solidFill>
              </a:rPr>
              <a:t>symbol</a:t>
            </a:r>
            <a:r>
              <a:rPr lang="en-US" sz="2200" dirty="0"/>
              <a:t> to the </a:t>
            </a:r>
            <a:r>
              <a:rPr lang="en-US" sz="2200" dirty="0">
                <a:solidFill>
                  <a:schemeClr val="accent1"/>
                </a:solidFill>
              </a:rPr>
              <a:t>evaluation</a:t>
            </a:r>
            <a:r>
              <a:rPr lang="en-US" sz="2200" dirty="0"/>
              <a:t> of the </a:t>
            </a:r>
            <a:r>
              <a:rPr lang="en-US" sz="2200" dirty="0">
                <a:solidFill>
                  <a:schemeClr val="accent1"/>
                </a:solidFill>
              </a:rPr>
              <a:t>expression </a:t>
            </a:r>
          </a:p>
          <a:p>
            <a:pPr lvl="1"/>
            <a:r>
              <a:rPr lang="en-US" sz="2200" dirty="0"/>
              <a:t>Used for specifying constants, like a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</a:t>
            </a:r>
            <a:r>
              <a:rPr lang="en-US" sz="2200" dirty="0"/>
              <a:t>in C</a:t>
            </a:r>
          </a:p>
          <a:p>
            <a:pPr lvl="1"/>
            <a:r>
              <a:rPr lang="en-US" sz="2200" dirty="0"/>
              <a:t>You can </a:t>
            </a:r>
            <a:r>
              <a:rPr lang="en-US" sz="2200" dirty="0">
                <a:solidFill>
                  <a:srgbClr val="C00000"/>
                </a:solidFill>
              </a:rPr>
              <a:t>(re)</a:t>
            </a:r>
            <a:r>
              <a:rPr lang="en-US" sz="2200" dirty="0"/>
              <a:t>set a symbol many times in the file, </a:t>
            </a:r>
            <a:r>
              <a:rPr lang="en-US" sz="2200" dirty="0">
                <a:solidFill>
                  <a:srgbClr val="C00000"/>
                </a:solidFill>
              </a:rPr>
              <a:t>last one seen applies</a:t>
            </a:r>
          </a:p>
          <a:p>
            <a:pPr marL="354012" lvl="1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BLKSZ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 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10240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     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buffer size in bytes</a:t>
            </a:r>
          </a:p>
          <a:p>
            <a:pPr marL="354012" lvl="1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other lines</a:t>
            </a:r>
          </a:p>
          <a:p>
            <a:pPr marL="354012" lvl="1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BLKSZ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 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1024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     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buffer size in bytes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equiv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&lt;symbol&gt;,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&lt;expression&gt;</a:t>
            </a:r>
          </a:p>
          <a:p>
            <a:pPr lvl="1"/>
            <a:r>
              <a:rPr lang="en-US" sz="2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2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equiv</a:t>
            </a:r>
            <a:r>
              <a:rPr lang="en-US" sz="2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dirty="0"/>
              <a:t>directive is like </a:t>
            </a:r>
            <a:r>
              <a:rPr lang="en-US" sz="22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2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/>
              <a:t>except that the </a:t>
            </a:r>
            <a:r>
              <a:rPr lang="en-US" sz="2200" dirty="0">
                <a:solidFill>
                  <a:schemeClr val="accent1"/>
                </a:solidFill>
              </a:rPr>
              <a:t>assembler will </a:t>
            </a:r>
            <a:r>
              <a:rPr lang="en-US" sz="2200" dirty="0">
                <a:solidFill>
                  <a:srgbClr val="FF0000"/>
                </a:solidFill>
              </a:rPr>
              <a:t>signal an error </a:t>
            </a:r>
            <a:r>
              <a:rPr lang="en-US" sz="2200" dirty="0">
                <a:solidFill>
                  <a:schemeClr val="accent1"/>
                </a:solidFill>
              </a:rPr>
              <a:t>if symbol is already defined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18AE3D0-727E-A244-8908-0F3CC001E66B}"/>
              </a:ext>
            </a:extLst>
          </p:cNvPr>
          <p:cNvSpPr/>
          <p:nvPr/>
        </p:nvSpPr>
        <p:spPr bwMode="auto">
          <a:xfrm>
            <a:off x="1243737" y="706630"/>
            <a:ext cx="9210588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BLKSZ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 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10240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// buffer size in bytes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BUFCNT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100*4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buffer for 100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ints</a:t>
            </a:r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equiv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STRSZ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128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buffer for 128 bytes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equiv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STRSZ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1280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ERROR! already defined!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BLKSZ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 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STRSZ * 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// redefine BLKSZ from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C6F422-5302-8E46-8B68-5B106179316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9315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95E3BE-1A73-2642-DC71-7F5582B12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42316"/>
          </a:xfrm>
        </p:spPr>
        <p:txBody>
          <a:bodyPr/>
          <a:lstStyle/>
          <a:p>
            <a:r>
              <a:rPr lang="en-US" dirty="0"/>
              <a:t>Example: Assembler Directive and Instructions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5E69F9-C325-2F00-F87E-A9F19DD07602}"/>
              </a:ext>
            </a:extLst>
          </p:cNvPr>
          <p:cNvSpPr/>
          <p:nvPr/>
        </p:nvSpPr>
        <p:spPr bwMode="auto">
          <a:xfrm>
            <a:off x="3415190" y="1471186"/>
            <a:ext cx="8124142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10              	    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11              	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12 300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0A0E1        	 mov     r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r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13              	.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Lloop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14 300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043083E2          add     r3, r3, 4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15 300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001093E5         	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    r1, [r3]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16 300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0051E3         	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    r1,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17 301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FBFFFF1A         	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    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Lloop</a:t>
            </a:r>
            <a:endParaRPr lang="en-US" sz="24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D7FD698-49A3-FE47-FBAC-89065F29B4F1}"/>
              </a:ext>
            </a:extLst>
          </p:cNvPr>
          <p:cNvGrpSpPr/>
          <p:nvPr/>
        </p:nvGrpSpPr>
        <p:grpSpPr>
          <a:xfrm>
            <a:off x="3694434" y="4462670"/>
            <a:ext cx="8233344" cy="2182248"/>
            <a:chOff x="1613684" y="-681747"/>
            <a:chExt cx="8233344" cy="218224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FA5A2B-627D-1CC6-47BB-908BB2C3689C}"/>
                </a:ext>
              </a:extLst>
            </p:cNvPr>
            <p:cNvSpPr txBox="1"/>
            <p:nvPr/>
          </p:nvSpPr>
          <p:spPr>
            <a:xfrm>
              <a:off x="1613684" y="792615"/>
              <a:ext cx="823334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Instruction Memory Addresses </a:t>
              </a:r>
              <a:r>
                <a:rPr lang="en-US" sz="2000" dirty="0">
                  <a:solidFill>
                    <a:schemeClr val="accent1"/>
                  </a:solidFill>
                </a:rPr>
                <a:t>(lowest </a:t>
              </a:r>
              <a:r>
                <a:rPr lang="en-US" sz="2000" dirty="0">
                  <a:solidFill>
                    <a:srgbClr val="7030A0"/>
                  </a:solidFill>
                </a:rPr>
                <a:t>2-bits are always are 00)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Notice alignment and how addresses increase by 4 (32-bit instructions)</a:t>
              </a: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9598CB3F-24F8-F778-D33F-BD2AF5513D93}"/>
                </a:ext>
              </a:extLst>
            </p:cNvPr>
            <p:cNvSpPr/>
            <p:nvPr/>
          </p:nvSpPr>
          <p:spPr>
            <a:xfrm>
              <a:off x="2522260" y="-681747"/>
              <a:ext cx="147895" cy="141059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F1C00E8-910D-1B28-7A9C-722CAE8FFE0F}"/>
              </a:ext>
            </a:extLst>
          </p:cNvPr>
          <p:cNvGrpSpPr/>
          <p:nvPr/>
        </p:nvGrpSpPr>
        <p:grpSpPr>
          <a:xfrm>
            <a:off x="634877" y="1270846"/>
            <a:ext cx="2825729" cy="1347700"/>
            <a:chOff x="1993066" y="510899"/>
            <a:chExt cx="2825729" cy="13477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9913D8-FCAD-4A26-2958-04280DA501D9}"/>
                </a:ext>
              </a:extLst>
            </p:cNvPr>
            <p:cNvSpPr txBox="1"/>
            <p:nvPr/>
          </p:nvSpPr>
          <p:spPr>
            <a:xfrm>
              <a:off x="1993066" y="510899"/>
              <a:ext cx="2522194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Regular label </a:t>
              </a:r>
              <a:r>
                <a:rPr lang="en-US" sz="2000" dirty="0">
                  <a:solidFill>
                    <a:srgbClr val="FF0000"/>
                  </a:solidFill>
                </a:rPr>
                <a:t>main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is associated with memory location </a:t>
              </a:r>
              <a:r>
                <a:rPr lang="en-US" sz="2000" dirty="0">
                  <a:solidFill>
                    <a:schemeClr val="tx2"/>
                  </a:solidFill>
                </a:rPr>
                <a:t>0x3000</a:t>
              </a:r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9F099500-7481-EAF1-3767-EED510C8C65A}"/>
                </a:ext>
              </a:extLst>
            </p:cNvPr>
            <p:cNvSpPr/>
            <p:nvPr/>
          </p:nvSpPr>
          <p:spPr>
            <a:xfrm rot="5400000">
              <a:off x="4571447" y="161125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012CD3-F33B-CCDF-3BC3-ACA54CD57B28}"/>
              </a:ext>
            </a:extLst>
          </p:cNvPr>
          <p:cNvGrpSpPr/>
          <p:nvPr/>
        </p:nvGrpSpPr>
        <p:grpSpPr>
          <a:xfrm>
            <a:off x="593034" y="2797133"/>
            <a:ext cx="2822156" cy="1381244"/>
            <a:chOff x="1996639" y="1177033"/>
            <a:chExt cx="2822156" cy="138124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37D442-EC72-93CC-983B-3A3BD1222DE4}"/>
                </a:ext>
              </a:extLst>
            </p:cNvPr>
            <p:cNvSpPr txBox="1"/>
            <p:nvPr/>
          </p:nvSpPr>
          <p:spPr>
            <a:xfrm>
              <a:off x="1996639" y="1234838"/>
              <a:ext cx="2522194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Local label </a:t>
              </a:r>
              <a:r>
                <a:rPr lang="en-US" sz="2000" dirty="0">
                  <a:solidFill>
                    <a:srgbClr val="FF0000"/>
                  </a:solidFill>
                </a:rPr>
                <a:t>.</a:t>
              </a:r>
              <a:r>
                <a:rPr lang="en-US" sz="2000" dirty="0" err="1">
                  <a:solidFill>
                    <a:srgbClr val="FF0000"/>
                  </a:solidFill>
                </a:rPr>
                <a:t>Lloop</a:t>
              </a:r>
              <a:endParaRPr lang="en-US" sz="2000" dirty="0">
                <a:solidFill>
                  <a:srgbClr val="FF0000"/>
                </a:solidFill>
              </a:endParaRPr>
            </a:p>
            <a:p>
              <a:r>
                <a:rPr lang="en-US" sz="2000" dirty="0">
                  <a:solidFill>
                    <a:schemeClr val="accent1"/>
                  </a:solidFill>
                </a:rPr>
                <a:t>is associated with memory location </a:t>
              </a:r>
              <a:r>
                <a:rPr lang="en-US" sz="2000" dirty="0">
                  <a:solidFill>
                    <a:schemeClr val="tx2"/>
                  </a:solidFill>
                </a:rPr>
                <a:t>0x3004</a:t>
              </a:r>
            </a:p>
          </p:txBody>
        </p:sp>
        <p:sp>
          <p:nvSpPr>
            <p:cNvPr id="19" name="Up Arrow 18">
              <a:extLst>
                <a:ext uri="{FF2B5EF4-FFF2-40B4-BE49-F238E27FC236}">
                  <a16:creationId xmlns:a16="http://schemas.microsoft.com/office/drawing/2014/main" id="{07CD21FE-D49F-30E5-7D9E-D5DC032560A5}"/>
                </a:ext>
              </a:extLst>
            </p:cNvPr>
            <p:cNvSpPr/>
            <p:nvPr/>
          </p:nvSpPr>
          <p:spPr>
            <a:xfrm rot="5400000">
              <a:off x="4571447" y="1124419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67EBAD0-B5C1-C416-D9D3-B531EA26AFB8}"/>
              </a:ext>
            </a:extLst>
          </p:cNvPr>
          <p:cNvGrpSpPr/>
          <p:nvPr/>
        </p:nvGrpSpPr>
        <p:grpSpPr>
          <a:xfrm>
            <a:off x="4486029" y="608499"/>
            <a:ext cx="4472012" cy="981055"/>
            <a:chOff x="4234666" y="627473"/>
            <a:chExt cx="4472012" cy="98105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1BFF52B-21AD-892C-ABAB-C73E60C7430E}"/>
                </a:ext>
              </a:extLst>
            </p:cNvPr>
            <p:cNvGrpSpPr/>
            <p:nvPr/>
          </p:nvGrpSpPr>
          <p:grpSpPr>
            <a:xfrm>
              <a:off x="4234666" y="627473"/>
              <a:ext cx="4472012" cy="981055"/>
              <a:chOff x="1738286" y="1416959"/>
              <a:chExt cx="4472012" cy="981055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553E83-5E79-4848-4E98-04BD77202045}"/>
                  </a:ext>
                </a:extLst>
              </p:cNvPr>
              <p:cNvSpPr txBox="1"/>
              <p:nvPr/>
            </p:nvSpPr>
            <p:spPr>
              <a:xfrm>
                <a:off x="1738286" y="1416959"/>
                <a:ext cx="4472012" cy="7078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assembler directive </a:t>
                </a:r>
                <a:r>
                  <a:rPr lang="en-US" sz="2000" dirty="0">
                    <a:solidFill>
                      <a:srgbClr val="7030A0"/>
                    </a:solidFill>
                  </a:rPr>
                  <a:t>.</a:t>
                </a:r>
                <a:r>
                  <a:rPr lang="en-US" sz="2000" dirty="0" err="1">
                    <a:solidFill>
                      <a:srgbClr val="7030A0"/>
                    </a:solidFill>
                  </a:rPr>
                  <a:t>equ</a:t>
                </a:r>
                <a:r>
                  <a:rPr lang="en-US" sz="2000" dirty="0">
                    <a:solidFill>
                      <a:srgbClr val="7030A0"/>
                    </a:solidFill>
                  </a:rPr>
                  <a:t>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does not allocate any memory (NULL = 0)</a:t>
                </a:r>
                <a:endParaRPr lang="en-US" sz="20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2" name="Up Arrow 21">
                <a:extLst>
                  <a:ext uri="{FF2B5EF4-FFF2-40B4-BE49-F238E27FC236}">
                    <a16:creationId xmlns:a16="http://schemas.microsoft.com/office/drawing/2014/main" id="{E7681929-AFA3-DD7A-05BD-411151FED219}"/>
                  </a:ext>
                </a:extLst>
              </p:cNvPr>
              <p:cNvSpPr/>
              <p:nvPr/>
            </p:nvSpPr>
            <p:spPr>
              <a:xfrm rot="10800000">
                <a:off x="5619823" y="2098052"/>
                <a:ext cx="194734" cy="299962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3B049F48-791A-1C3E-A035-9D2C687FF043}"/>
                </a:ext>
              </a:extLst>
            </p:cNvPr>
            <p:cNvSpPr/>
            <p:nvPr/>
          </p:nvSpPr>
          <p:spPr>
            <a:xfrm rot="10800000">
              <a:off x="5204631" y="1348356"/>
              <a:ext cx="194734" cy="2205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4B943FA-39C8-808E-8E92-6DF60E6FD9D3}"/>
              </a:ext>
            </a:extLst>
          </p:cNvPr>
          <p:cNvGrpSpPr/>
          <p:nvPr/>
        </p:nvGrpSpPr>
        <p:grpSpPr>
          <a:xfrm>
            <a:off x="4822578" y="4462670"/>
            <a:ext cx="6976718" cy="1147000"/>
            <a:chOff x="2589428" y="-834147"/>
            <a:chExt cx="6976718" cy="114700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7D84A1-EEF2-B90A-CFFD-0D676FC3582F}"/>
                </a:ext>
              </a:extLst>
            </p:cNvPr>
            <p:cNvSpPr txBox="1"/>
            <p:nvPr/>
          </p:nvSpPr>
          <p:spPr>
            <a:xfrm>
              <a:off x="2589428" y="-395033"/>
              <a:ext cx="6976718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Memory Contents</a:t>
              </a:r>
            </a:p>
            <a:p>
              <a:r>
                <a:rPr lang="en-US" sz="2000" dirty="0">
                  <a:solidFill>
                    <a:srgbClr val="FF0000"/>
                  </a:solidFill>
                </a:rPr>
                <a:t>Warning contents shown in </a:t>
              </a:r>
              <a:r>
                <a:rPr lang="en-US" sz="2000" i="1" dirty="0">
                  <a:solidFill>
                    <a:srgbClr val="FF0000"/>
                  </a:solidFill>
                </a:rPr>
                <a:t>"reverse"  </a:t>
              </a:r>
              <a:r>
                <a:rPr lang="en-US" sz="2000" dirty="0">
                  <a:solidFill>
                    <a:srgbClr val="FF0000"/>
                  </a:solidFill>
                </a:rPr>
                <a:t>byte order: </a:t>
              </a:r>
              <a:r>
                <a:rPr lang="en-US" sz="2000" dirty="0" err="1">
                  <a:solidFill>
                    <a:srgbClr val="FF0000"/>
                  </a:solidFill>
                </a:rPr>
                <a:t>Lsb</a:t>
              </a:r>
              <a:r>
                <a:rPr lang="en-US" sz="2000" dirty="0">
                  <a:solidFill>
                    <a:srgbClr val="FF0000"/>
                  </a:solidFill>
                </a:rPr>
                <a:t> – </a:t>
              </a:r>
              <a:r>
                <a:rPr lang="en-US" sz="2000" dirty="0" err="1">
                  <a:solidFill>
                    <a:srgbClr val="FF0000"/>
                  </a:solidFill>
                </a:rPr>
                <a:t>Msb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592E0A4F-E09E-B1AF-E189-DF8F5CA9F3E4}"/>
                </a:ext>
              </a:extLst>
            </p:cNvPr>
            <p:cNvSpPr/>
            <p:nvPr/>
          </p:nvSpPr>
          <p:spPr>
            <a:xfrm>
              <a:off x="3373332" y="-834147"/>
              <a:ext cx="147895" cy="40750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C488E34-376B-17D7-3286-7550BBBB8AB3}"/>
              </a:ext>
            </a:extLst>
          </p:cNvPr>
          <p:cNvSpPr txBox="1"/>
          <p:nvPr/>
        </p:nvSpPr>
        <p:spPr>
          <a:xfrm>
            <a:off x="284161" y="5131369"/>
            <a:ext cx="3350597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output generated with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-c -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Wa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,-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ahlns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space.S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partial output is shown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BDEE7A-BE67-FB10-8F7A-9EAC6ECBA39E}"/>
              </a:ext>
            </a:extLst>
          </p:cNvPr>
          <p:cNvSpPr txBox="1"/>
          <p:nvPr/>
        </p:nvSpPr>
        <p:spPr>
          <a:xfrm>
            <a:off x="10287000" y="111715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space.S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581B6C-0239-E3C8-185E-7DA06199ACA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106D5B4E-0006-7A33-689E-AF1A6009F305}"/>
              </a:ext>
            </a:extLst>
          </p:cNvPr>
          <p:cNvSpPr/>
          <p:nvPr/>
        </p:nvSpPr>
        <p:spPr>
          <a:xfrm>
            <a:off x="4379165" y="1558571"/>
            <a:ext cx="2263702" cy="42454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Bent Arrow 7">
            <a:extLst>
              <a:ext uri="{FF2B5EF4-FFF2-40B4-BE49-F238E27FC236}">
                <a16:creationId xmlns:a16="http://schemas.microsoft.com/office/drawing/2014/main" id="{2EB2EF3B-EFBF-42AE-2685-1D57AA3FD18A}"/>
              </a:ext>
            </a:extLst>
          </p:cNvPr>
          <p:cNvSpPr/>
          <p:nvPr/>
        </p:nvSpPr>
        <p:spPr>
          <a:xfrm rot="5400000" flipV="1">
            <a:off x="5797113" y="930818"/>
            <a:ext cx="212227" cy="260043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Bent Arrow 30">
            <a:extLst>
              <a:ext uri="{FF2B5EF4-FFF2-40B4-BE49-F238E27FC236}">
                <a16:creationId xmlns:a16="http://schemas.microsoft.com/office/drawing/2014/main" id="{508C1563-FDD9-2BA8-1EF6-64FF61AAC17F}"/>
              </a:ext>
            </a:extLst>
          </p:cNvPr>
          <p:cNvSpPr/>
          <p:nvPr/>
        </p:nvSpPr>
        <p:spPr>
          <a:xfrm rot="5400000" flipV="1">
            <a:off x="5871060" y="1642041"/>
            <a:ext cx="212227" cy="260043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Bent Arrow 31">
            <a:extLst>
              <a:ext uri="{FF2B5EF4-FFF2-40B4-BE49-F238E27FC236}">
                <a16:creationId xmlns:a16="http://schemas.microsoft.com/office/drawing/2014/main" id="{9F48EA9D-4812-45E1-EF8D-CDEFECA54795}"/>
              </a:ext>
            </a:extLst>
          </p:cNvPr>
          <p:cNvSpPr/>
          <p:nvPr/>
        </p:nvSpPr>
        <p:spPr>
          <a:xfrm flipV="1">
            <a:off x="9429231" y="1872703"/>
            <a:ext cx="171969" cy="215065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81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" grpId="0" animBg="1"/>
      <p:bldP spid="8" grpId="0" animBg="1"/>
      <p:bldP spid="31" grpId="0" animBg="1"/>
      <p:bldP spid="3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344" y="185134"/>
            <a:ext cx="11587475" cy="867115"/>
          </a:xfrm>
        </p:spPr>
        <p:txBody>
          <a:bodyPr/>
          <a:lstStyle/>
          <a:p>
            <a:r>
              <a:rPr lang="en-US" sz="2800" dirty="0"/>
              <a:t>Unconditional Branching –</a:t>
            </a:r>
            <a:br>
              <a:rPr lang="en-US" sz="2800" dirty="0"/>
            </a:br>
            <a:r>
              <a:rPr lang="en-US" sz="2800" dirty="0"/>
              <a:t>	 Forces Execution to Continue at a Specified Label (</a:t>
            </a:r>
            <a:r>
              <a:rPr lang="en-US" sz="2800" dirty="0" err="1"/>
              <a:t>goto</a:t>
            </a:r>
            <a:r>
              <a:rPr lang="en-US" sz="2800" dirty="0"/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537CDD7-3DF8-AD40-8213-AB96C358DE2E}"/>
              </a:ext>
            </a:extLst>
          </p:cNvPr>
          <p:cNvSpPr/>
          <p:nvPr/>
        </p:nvSpPr>
        <p:spPr bwMode="auto">
          <a:xfrm>
            <a:off x="1283447" y="5422022"/>
            <a:ext cx="9535696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         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	: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add   r0, EXIT_SUCCESS       // set return value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79C3EC5-1464-404E-BF2F-F9C71D388904}"/>
              </a:ext>
            </a:extLst>
          </p:cNvPr>
          <p:cNvSpPr txBox="1">
            <a:spLocks/>
          </p:cNvSpPr>
          <p:nvPr/>
        </p:nvSpPr>
        <p:spPr>
          <a:xfrm>
            <a:off x="739129" y="1224524"/>
            <a:ext cx="11188649" cy="38638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1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Unconditional Branch </a:t>
            </a:r>
            <a:r>
              <a:rPr lang="en-US" sz="2000" dirty="0">
                <a:solidFill>
                  <a:schemeClr val="tx2"/>
                </a:solidFill>
              </a:rPr>
              <a:t>instruction </a:t>
            </a:r>
            <a:r>
              <a:rPr lang="en-US" sz="2000" i="1" dirty="0">
                <a:solidFill>
                  <a:srgbClr val="2C895B"/>
                </a:solidFill>
              </a:rPr>
              <a:t>(branch to only local labels in CSE30)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/>
              <a:t>Causes an unconditional branch (aka </a:t>
            </a:r>
            <a:r>
              <a:rPr lang="en-US" sz="2000" dirty="0" err="1"/>
              <a:t>goto</a:t>
            </a:r>
            <a:r>
              <a:rPr lang="en-US" sz="2000" dirty="0"/>
              <a:t>) to the instruction with the address .</a:t>
            </a:r>
            <a:r>
              <a:rPr lang="en-US" sz="2000" dirty="0" err="1">
                <a:solidFill>
                  <a:srgbClr val="0070C0"/>
                </a:solidFill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endParaRPr lang="en-US" sz="2000" b="1" dirty="0">
              <a:solidFill>
                <a:srgbClr val="F3744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dirty="0"/>
              <a:t> is called a </a:t>
            </a:r>
            <a:r>
              <a:rPr lang="en-US" sz="2000" b="1" dirty="0">
                <a:solidFill>
                  <a:srgbClr val="0070C0"/>
                </a:solidFill>
              </a:rPr>
              <a:t>branch target label </a:t>
            </a:r>
            <a:r>
              <a:rPr lang="en-US" sz="2000" dirty="0"/>
              <a:t>(the </a:t>
            </a:r>
            <a:r>
              <a:rPr lang="en-US" sz="2000" i="1" dirty="0">
                <a:solidFill>
                  <a:srgbClr val="0070C0"/>
                </a:solidFill>
              </a:rPr>
              <a:t>"target" </a:t>
            </a:r>
            <a:r>
              <a:rPr lang="en-US" sz="2000" dirty="0"/>
              <a:t>of a branch instruction)</a:t>
            </a:r>
          </a:p>
          <a:p>
            <a:r>
              <a:rPr lang="en-US" sz="2000" b="1" dirty="0">
                <a:solidFill>
                  <a:srgbClr val="FF0000"/>
                </a:solidFill>
                <a:cs typeface="Courier New" panose="02070309020205020404" pitchFamily="49" charset="0"/>
              </a:rPr>
              <a:t>Be careful! </a:t>
            </a:r>
            <a:r>
              <a:rPr lang="en-US" sz="2000" b="1" u="sng" dirty="0">
                <a:solidFill>
                  <a:srgbClr val="FF0000"/>
                </a:solidFill>
                <a:cs typeface="Courier New" panose="02070309020205020404" pitchFamily="49" charset="0"/>
              </a:rPr>
              <a:t>do not to branch to a function label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!</a:t>
            </a:r>
          </a:p>
          <a:p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dirty="0"/>
              <a:t>: pc is the base register with the offset being </a:t>
            </a:r>
            <a:r>
              <a:rPr lang="en-US" sz="2000" dirty="0">
                <a:solidFill>
                  <a:srgbClr val="0070C0"/>
                </a:solidFill>
              </a:rPr>
              <a:t>imm24 shifted left two bits </a:t>
            </a:r>
            <a:r>
              <a:rPr lang="en-US" sz="2000" dirty="0"/>
              <a:t>(+/- 32 MB)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imm24</a:t>
            </a:r>
            <a:r>
              <a:rPr lang="en-US" sz="2000" dirty="0"/>
              <a:t> is the </a:t>
            </a:r>
            <a:r>
              <a:rPr lang="en-US" sz="2000" b="1" dirty="0">
                <a:solidFill>
                  <a:srgbClr val="0070C0"/>
                </a:solidFill>
              </a:rPr>
              <a:t>number of instructions</a:t>
            </a:r>
            <a:r>
              <a:rPr lang="en-US" sz="2000" dirty="0"/>
              <a:t> from </a:t>
            </a:r>
            <a:r>
              <a:rPr lang="en-US" sz="2000" b="1" dirty="0">
                <a:solidFill>
                  <a:srgbClr val="0070C0"/>
                </a:solidFill>
              </a:rPr>
              <a:t>pc+8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A3F346-2744-CE44-9314-55D58A1EEF5F}"/>
              </a:ext>
            </a:extLst>
          </p:cNvPr>
          <p:cNvSpPr txBox="1"/>
          <p:nvPr/>
        </p:nvSpPr>
        <p:spPr>
          <a:xfrm>
            <a:off x="4724045" y="1330220"/>
            <a:ext cx="135155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23124B-2113-F149-BF6E-62B2E29148E2}"/>
              </a:ext>
            </a:extLst>
          </p:cNvPr>
          <p:cNvSpPr txBox="1"/>
          <p:nvPr/>
        </p:nvSpPr>
        <p:spPr>
          <a:xfrm>
            <a:off x="6051295" y="1330220"/>
            <a:ext cx="104964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8ABFE7-A05F-5041-AFC0-D98EF7AB4EF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3561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uiExpand="1" build="p" animBg="1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D1776-B5B5-E54D-9D0C-37D4CCBF4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87362"/>
          </a:xfrm>
        </p:spPr>
        <p:txBody>
          <a:bodyPr/>
          <a:lstStyle/>
          <a:p>
            <a:r>
              <a:rPr lang="en-US" dirty="0"/>
              <a:t>Examples of of Unconditional 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3F590-A23A-254E-B13F-F669BAFBA5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5479" y="4489185"/>
            <a:ext cx="10161042" cy="1535531"/>
          </a:xfr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Branches are used to change execution flow using labels as the branch target</a:t>
            </a:r>
          </a:p>
          <a:p>
            <a:r>
              <a:rPr lang="en-US" sz="2200" dirty="0"/>
              <a:t>In these example, </a:t>
            </a:r>
            <a:r>
              <a:rPr lang="en-US" sz="2200" b="1" i="1" dirty="0">
                <a:solidFill>
                  <a:srgbClr val="FF0000"/>
                </a:solidFill>
              </a:rPr>
              <a:t>.</a:t>
            </a:r>
            <a:r>
              <a:rPr lang="en-US" sz="2200" b="1" i="1" dirty="0" err="1">
                <a:solidFill>
                  <a:srgbClr val="FF0000"/>
                </a:solidFill>
              </a:rPr>
              <a:t>Lforward</a:t>
            </a:r>
            <a:r>
              <a:rPr lang="en-US" sz="2200" i="1" dirty="0">
                <a:solidFill>
                  <a:srgbClr val="F37440"/>
                </a:solidFill>
              </a:rPr>
              <a:t> </a:t>
            </a:r>
            <a:r>
              <a:rPr lang="en-US" sz="2200" dirty="0"/>
              <a:t>and </a:t>
            </a:r>
            <a:r>
              <a:rPr lang="en-US" sz="2200" b="1" i="1" dirty="0">
                <a:solidFill>
                  <a:schemeClr val="accent5"/>
                </a:solidFill>
              </a:rPr>
              <a:t>.</a:t>
            </a:r>
            <a:r>
              <a:rPr lang="en-US" sz="2200" b="1" i="1" dirty="0" err="1">
                <a:solidFill>
                  <a:schemeClr val="accent5"/>
                </a:solidFill>
              </a:rPr>
              <a:t>Lbackward</a:t>
            </a:r>
            <a:r>
              <a:rPr lang="en-US" sz="2200" i="1" dirty="0">
                <a:solidFill>
                  <a:schemeClr val="accent5"/>
                </a:solidFill>
              </a:rPr>
              <a:t> </a:t>
            </a:r>
            <a:r>
              <a:rPr lang="en-US" sz="2200" dirty="0"/>
              <a:t>are the </a:t>
            </a:r>
            <a:r>
              <a:rPr lang="en-US" sz="2200" b="1" u="sng" dirty="0">
                <a:solidFill>
                  <a:srgbClr val="0070C0"/>
                </a:solidFill>
              </a:rPr>
              <a:t>branch target </a:t>
            </a:r>
            <a:r>
              <a:rPr lang="en-US" sz="2200" b="1" dirty="0">
                <a:solidFill>
                  <a:srgbClr val="0070C0"/>
                </a:solidFill>
              </a:rPr>
              <a:t>labels </a:t>
            </a:r>
          </a:p>
          <a:p>
            <a:r>
              <a:rPr lang="en-US" sz="2200" dirty="0">
                <a:solidFill>
                  <a:srgbClr val="0070C0"/>
                </a:solidFill>
              </a:rPr>
              <a:t>Branch target labels </a:t>
            </a:r>
            <a:r>
              <a:rPr lang="en-US" sz="2200" dirty="0"/>
              <a:t>are placed at the beginning of the line (or above it)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004C3D-9230-A042-99DC-539A49EC504B}"/>
              </a:ext>
            </a:extLst>
          </p:cNvPr>
          <p:cNvSpPr/>
          <p:nvPr/>
        </p:nvSpPr>
        <p:spPr>
          <a:xfrm>
            <a:off x="1414803" y="1597440"/>
            <a:ext cx="3903948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Lforward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r1, r2, 4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r0, r6, 2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r3, r7, 4</a:t>
            </a:r>
          </a:p>
          <a:p>
            <a:pPr algn="just"/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Lforward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just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sub r1, r2, 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4FD35D-1772-6F42-B6CF-FE953D8E01A5}"/>
              </a:ext>
            </a:extLst>
          </p:cNvPr>
          <p:cNvSpPr/>
          <p:nvPr/>
        </p:nvSpPr>
        <p:spPr>
          <a:xfrm>
            <a:off x="6397713" y="1614294"/>
            <a:ext cx="4054715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Lbackward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r1, r2, 4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sub r1, r2, 4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r4, r6, r7</a:t>
            </a:r>
          </a:p>
          <a:p>
            <a:pPr algn="just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b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Lbackward</a:t>
            </a:r>
            <a:endParaRPr lang="en-US" sz="2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not reachable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B7800F-A597-4D42-A5AE-121B2894D0D7}"/>
              </a:ext>
            </a:extLst>
          </p:cNvPr>
          <p:cNvSpPr/>
          <p:nvPr/>
        </p:nvSpPr>
        <p:spPr>
          <a:xfrm>
            <a:off x="7463107" y="1152629"/>
            <a:ext cx="19239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400" b="1" dirty="0"/>
              <a:t>Infinite loop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EE148E-4B1C-104E-BB95-747E022AD838}"/>
              </a:ext>
            </a:extLst>
          </p:cNvPr>
          <p:cNvSpPr/>
          <p:nvPr/>
        </p:nvSpPr>
        <p:spPr>
          <a:xfrm>
            <a:off x="1036652" y="1135774"/>
            <a:ext cx="46602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400" b="1" dirty="0"/>
              <a:t>Unconditional Branch Forward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7BC248-D612-8A42-A378-BCAB3952821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169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494816" y="543421"/>
            <a:ext cx="2446776" cy="61371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2A6042-EDE9-06E5-C0C5-4BC6659C69A2}"/>
              </a:ext>
            </a:extLst>
          </p:cNvPr>
          <p:cNvSpPr/>
          <p:nvPr/>
        </p:nvSpPr>
        <p:spPr>
          <a:xfrm>
            <a:off x="9826991" y="56230"/>
            <a:ext cx="2296735" cy="6591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4962709" cy="445308"/>
          </a:xfrm>
        </p:spPr>
        <p:txBody>
          <a:bodyPr/>
          <a:lstStyle/>
          <a:p>
            <a:r>
              <a:rPr lang="en-US" dirty="0"/>
              <a:t>32-Bit Arm - Registers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EBF47F-5C2D-D145-A3A1-A49E748699E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030279" y="1000856"/>
            <a:ext cx="6643172" cy="450830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70C0"/>
                </a:solidFill>
              </a:rPr>
              <a:t>Registers</a:t>
            </a:r>
            <a:r>
              <a:rPr lang="en-US" sz="2200" dirty="0"/>
              <a:t> are </a:t>
            </a:r>
            <a:r>
              <a:rPr lang="en-US" sz="2200" b="1" dirty="0">
                <a:solidFill>
                  <a:schemeClr val="accent5"/>
                </a:solidFill>
              </a:rPr>
              <a:t>memory located within the CPU</a:t>
            </a: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accent5"/>
                </a:solidFill>
              </a:rPr>
              <a:t>Registers are the </a:t>
            </a:r>
            <a:r>
              <a:rPr lang="en-US" sz="2200" b="1" u="sng" dirty="0">
                <a:solidFill>
                  <a:schemeClr val="accent5"/>
                </a:solidFill>
              </a:rPr>
              <a:t>fastest</a:t>
            </a:r>
            <a:r>
              <a:rPr lang="en-US" sz="2200" dirty="0">
                <a:solidFill>
                  <a:schemeClr val="accent5"/>
                </a:solidFill>
              </a:rPr>
              <a:t> </a:t>
            </a:r>
            <a:r>
              <a:rPr lang="en-US" sz="2200" dirty="0">
                <a:solidFill>
                  <a:srgbClr val="C00000"/>
                </a:solidFill>
              </a:rPr>
              <a:t>read and write </a:t>
            </a:r>
            <a:r>
              <a:rPr lang="en-US" sz="2200" dirty="0">
                <a:solidFill>
                  <a:schemeClr val="accent5"/>
                </a:solidFill>
              </a:rPr>
              <a:t>storage</a:t>
            </a:r>
            <a:endParaRPr lang="en-US" sz="2200" dirty="0"/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Register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is </a:t>
            </a:r>
            <a:r>
              <a:rPr lang="en-US" sz="2200" b="1" dirty="0">
                <a:solidFill>
                  <a:srgbClr val="0070C0"/>
                </a:solidFill>
              </a:rPr>
              <a:t>word size in length</a:t>
            </a:r>
            <a:r>
              <a:rPr lang="en-US" sz="2200" dirty="0"/>
              <a:t> stores 32-bit values</a:t>
            </a:r>
            <a:endParaRPr lang="en-US" sz="2200" dirty="0">
              <a:solidFill>
                <a:schemeClr val="tx2"/>
              </a:solidFill>
            </a:endParaRP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Memory is accessed using </a:t>
            </a:r>
            <a:r>
              <a:rPr lang="en-US" sz="2200" dirty="0">
                <a:solidFill>
                  <a:srgbClr val="FF0000"/>
                </a:solidFill>
              </a:rPr>
              <a:t>pointers</a:t>
            </a:r>
            <a:r>
              <a:rPr lang="en-US" sz="2200" dirty="0">
                <a:solidFill>
                  <a:schemeClr val="tx2"/>
                </a:solidFill>
              </a:rPr>
              <a:t> in registers</a:t>
            </a:r>
          </a:p>
          <a:p>
            <a:r>
              <a:rPr lang="en-US" sz="2200" dirty="0">
                <a:solidFill>
                  <a:schemeClr val="tx2"/>
                </a:solidFill>
              </a:rPr>
              <a:t>In assembly language the registers have </a:t>
            </a:r>
            <a:r>
              <a:rPr lang="en-US" sz="2200" dirty="0">
                <a:solidFill>
                  <a:srgbClr val="2C895B"/>
                </a:solidFill>
              </a:rPr>
              <a:t>predefined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>
                <a:solidFill>
                  <a:srgbClr val="2C895B"/>
                </a:solidFill>
              </a:rPr>
              <a:t>names starting with an </a:t>
            </a:r>
            <a:r>
              <a:rPr lang="en-US" sz="2200" dirty="0">
                <a:solidFill>
                  <a:srgbClr val="FF0000"/>
                </a:solidFill>
              </a:rPr>
              <a:t>r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to differentiate them from </a:t>
            </a:r>
            <a:r>
              <a:rPr lang="en-US" sz="2200" dirty="0">
                <a:solidFill>
                  <a:srgbClr val="0070C0"/>
                </a:solidFill>
              </a:rPr>
              <a:t>memory addresses </a:t>
            </a:r>
            <a:r>
              <a:rPr lang="en-US" sz="2200" dirty="0">
                <a:solidFill>
                  <a:schemeClr val="tx2"/>
                </a:solidFill>
              </a:rPr>
              <a:t>which are </a:t>
            </a:r>
            <a:r>
              <a:rPr lang="en-US" sz="2200" dirty="0">
                <a:solidFill>
                  <a:srgbClr val="C00000"/>
                </a:solidFill>
              </a:rPr>
              <a:t>labels</a:t>
            </a:r>
            <a:r>
              <a:rPr lang="en-US" sz="2200" dirty="0">
                <a:solidFill>
                  <a:srgbClr val="0070C0"/>
                </a:solidFill>
              </a:rPr>
              <a:t> (address)</a:t>
            </a:r>
          </a:p>
          <a:p>
            <a:r>
              <a:rPr lang="en-US" sz="2200" dirty="0">
                <a:solidFill>
                  <a:schemeClr val="accent5"/>
                </a:solidFill>
              </a:rPr>
              <a:t>16 registers: </a:t>
            </a:r>
            <a:r>
              <a:rPr lang="en-US" sz="2200" dirty="0">
                <a:solidFill>
                  <a:schemeClr val="tx2"/>
                </a:solidFill>
              </a:rPr>
              <a:t>from </a:t>
            </a:r>
            <a:r>
              <a:rPr lang="en-US" sz="2200" dirty="0">
                <a:solidFill>
                  <a:srgbClr val="0070C0"/>
                </a:solidFill>
              </a:rPr>
              <a:t>r0 to r15 (encoded: 0x0 – 0xf)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1444918" y="612725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1488208" y="1629778"/>
            <a:ext cx="1050288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Registers</a:t>
            </a:r>
          </a:p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923621" y="2375396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1444918" y="588239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1444918" y="563752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1444918" y="539266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1444918" y="514780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1444918" y="490294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1444918" y="465808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1444918" y="441321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1444918" y="416835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1444918" y="392349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1444918" y="367863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1444918" y="343377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1444918" y="318890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1444918" y="294404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1444918" y="269918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1444918" y="245432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106580" y="4432912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1036418" y="6379907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1444918" y="2280969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EC3316-C720-64FB-BBC4-C4B026470356}"/>
              </a:ext>
            </a:extLst>
          </p:cNvPr>
          <p:cNvGrpSpPr/>
          <p:nvPr/>
        </p:nvGrpSpPr>
        <p:grpSpPr>
          <a:xfrm>
            <a:off x="9826991" y="143311"/>
            <a:ext cx="2254980" cy="6397082"/>
            <a:chOff x="9811185" y="263145"/>
            <a:chExt cx="2254980" cy="6351932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AE6BDE3-93E3-EB46-90BE-4E9627B73227}"/>
                </a:ext>
              </a:extLst>
            </p:cNvPr>
            <p:cNvSpPr/>
            <p:nvPr/>
          </p:nvSpPr>
          <p:spPr>
            <a:xfrm>
              <a:off x="11282956" y="6039156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556DD76-1E0A-D044-A3A2-CCDFBABFB71F}"/>
                </a:ext>
              </a:extLst>
            </p:cNvPr>
            <p:cNvSpPr/>
            <p:nvPr/>
          </p:nvSpPr>
          <p:spPr>
            <a:xfrm>
              <a:off x="11282956" y="579223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C23B818-6D12-E048-A6F0-13595ECF26B0}"/>
                </a:ext>
              </a:extLst>
            </p:cNvPr>
            <p:cNvSpPr/>
            <p:nvPr/>
          </p:nvSpPr>
          <p:spPr>
            <a:xfrm>
              <a:off x="11282956" y="554530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5E46774-637A-BC43-880A-F2EB650D9C82}"/>
                </a:ext>
              </a:extLst>
            </p:cNvPr>
            <p:cNvSpPr/>
            <p:nvPr/>
          </p:nvSpPr>
          <p:spPr>
            <a:xfrm>
              <a:off x="11282956" y="529837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9F3A005-B3A0-9B47-A4FF-E2E37C0D73F7}"/>
                </a:ext>
              </a:extLst>
            </p:cNvPr>
            <p:cNvSpPr/>
            <p:nvPr/>
          </p:nvSpPr>
          <p:spPr>
            <a:xfrm>
              <a:off x="11282956" y="505144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9EA7815-5ED9-7245-A8E6-93C522984CB6}"/>
                </a:ext>
              </a:extLst>
            </p:cNvPr>
            <p:cNvSpPr/>
            <p:nvPr/>
          </p:nvSpPr>
          <p:spPr>
            <a:xfrm>
              <a:off x="11282956" y="480452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ABAB0F8-C98C-014A-8384-223A02B1D893}"/>
                </a:ext>
              </a:extLst>
            </p:cNvPr>
            <p:cNvSpPr/>
            <p:nvPr/>
          </p:nvSpPr>
          <p:spPr>
            <a:xfrm>
              <a:off x="11282956" y="455759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B38631C-49D2-4049-B444-86B9FC26A5BA}"/>
                </a:ext>
              </a:extLst>
            </p:cNvPr>
            <p:cNvSpPr/>
            <p:nvPr/>
          </p:nvSpPr>
          <p:spPr>
            <a:xfrm>
              <a:off x="11282956" y="431066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27CE403-2C6F-9845-92A1-3ECB22172E53}"/>
                </a:ext>
              </a:extLst>
            </p:cNvPr>
            <p:cNvSpPr/>
            <p:nvPr/>
          </p:nvSpPr>
          <p:spPr>
            <a:xfrm>
              <a:off x="11282956" y="406373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6DD5D81-D1E4-E542-9076-1AF2DE6131B4}"/>
                </a:ext>
              </a:extLst>
            </p:cNvPr>
            <p:cNvSpPr/>
            <p:nvPr/>
          </p:nvSpPr>
          <p:spPr>
            <a:xfrm>
              <a:off x="11282956" y="381680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D5C827F-CD3C-8E49-8827-10DBD57475E7}"/>
                </a:ext>
              </a:extLst>
            </p:cNvPr>
            <p:cNvSpPr/>
            <p:nvPr/>
          </p:nvSpPr>
          <p:spPr>
            <a:xfrm>
              <a:off x="11282956" y="356988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3C4E919F-ED4B-6E43-ABAC-F827120E2BCA}"/>
                </a:ext>
              </a:extLst>
            </p:cNvPr>
            <p:cNvSpPr/>
            <p:nvPr/>
          </p:nvSpPr>
          <p:spPr>
            <a:xfrm>
              <a:off x="11189609" y="194754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F00A1C4-0187-544B-BC0A-A5FB6BC6C497}"/>
                </a:ext>
              </a:extLst>
            </p:cNvPr>
            <p:cNvSpPr/>
            <p:nvPr/>
          </p:nvSpPr>
          <p:spPr>
            <a:xfrm>
              <a:off x="11189609" y="1700512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7505D48-6601-2441-8974-76837FA65CAE}"/>
                </a:ext>
              </a:extLst>
            </p:cNvPr>
            <p:cNvSpPr/>
            <p:nvPr/>
          </p:nvSpPr>
          <p:spPr>
            <a:xfrm>
              <a:off x="11189609" y="145347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4230F6A-374B-5542-A789-22AC4CE580D6}"/>
                </a:ext>
              </a:extLst>
            </p:cNvPr>
            <p:cNvSpPr/>
            <p:nvPr/>
          </p:nvSpPr>
          <p:spPr>
            <a:xfrm>
              <a:off x="11189609" y="1215730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0836AB2-51B4-8A43-A1A6-C069EF085D15}"/>
                </a:ext>
              </a:extLst>
            </p:cNvPr>
            <p:cNvSpPr/>
            <p:nvPr/>
          </p:nvSpPr>
          <p:spPr>
            <a:xfrm>
              <a:off x="11520835" y="2187006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32C92F08-7FB7-914C-9309-107C9CEF57E1}"/>
                </a:ext>
              </a:extLst>
            </p:cNvPr>
            <p:cNvSpPr/>
            <p:nvPr/>
          </p:nvSpPr>
          <p:spPr>
            <a:xfrm>
              <a:off x="11513471" y="3010384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AA608CC-7EF3-A04A-B103-EFC999E310F7}"/>
                </a:ext>
              </a:extLst>
            </p:cNvPr>
            <p:cNvSpPr/>
            <p:nvPr/>
          </p:nvSpPr>
          <p:spPr>
            <a:xfrm>
              <a:off x="11513470" y="3351731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07775C7-4A82-9C48-89AE-DAFEC890A382}"/>
                </a:ext>
              </a:extLst>
            </p:cNvPr>
            <p:cNvSpPr txBox="1"/>
            <p:nvPr/>
          </p:nvSpPr>
          <p:spPr>
            <a:xfrm>
              <a:off x="11120073" y="801990"/>
              <a:ext cx="835485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1- Byte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D2E90DD-3C1D-8C47-92A2-8E92F858505F}"/>
                </a:ext>
              </a:extLst>
            </p:cNvPr>
            <p:cNvSpPr txBox="1"/>
            <p:nvPr/>
          </p:nvSpPr>
          <p:spPr>
            <a:xfrm rot="16200000">
              <a:off x="10168566" y="4561447"/>
              <a:ext cx="1484702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32-bit address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B50B694-5852-F540-ADB0-A461BEE16AA8}"/>
                </a:ext>
              </a:extLst>
            </p:cNvPr>
            <p:cNvSpPr txBox="1"/>
            <p:nvPr/>
          </p:nvSpPr>
          <p:spPr>
            <a:xfrm>
              <a:off x="9899005" y="263145"/>
              <a:ext cx="2121093" cy="397286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External memory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921D2F-1312-B748-8FCA-E4023E6B430C}"/>
                </a:ext>
              </a:extLst>
            </p:cNvPr>
            <p:cNvSpPr txBox="1"/>
            <p:nvPr/>
          </p:nvSpPr>
          <p:spPr>
            <a:xfrm>
              <a:off x="9841834" y="5944016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0x00000000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E983F877-6FC7-2644-889B-FD6DA04DFCC2}"/>
                </a:ext>
              </a:extLst>
            </p:cNvPr>
            <p:cNvSpPr txBox="1"/>
            <p:nvPr/>
          </p:nvSpPr>
          <p:spPr>
            <a:xfrm>
              <a:off x="9811185" y="1149317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0xFFFFFFFF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A8145E2-F74E-DA4B-8FBD-F64B52A22600}"/>
                </a:ext>
              </a:extLst>
            </p:cNvPr>
            <p:cNvSpPr txBox="1"/>
            <p:nvPr/>
          </p:nvSpPr>
          <p:spPr>
            <a:xfrm>
              <a:off x="10068502" y="6276523"/>
              <a:ext cx="19976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Capacity:4 </a:t>
              </a:r>
              <a:r>
                <a:rPr lang="en-US" sz="1600" b="1" dirty="0" err="1">
                  <a:solidFill>
                    <a:srgbClr val="FF0000"/>
                  </a:solidFill>
                </a:rPr>
                <a:t>GBytes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E7064C8-09C3-1E11-C448-9D8C541446B7}"/>
                </a:ext>
              </a:extLst>
            </p:cNvPr>
            <p:cNvSpPr/>
            <p:nvPr/>
          </p:nvSpPr>
          <p:spPr>
            <a:xfrm>
              <a:off x="11505300" y="2573587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997BDD9B-69CA-F72A-548E-999A4EAD355D}"/>
              </a:ext>
            </a:extLst>
          </p:cNvPr>
          <p:cNvSpPr txBox="1"/>
          <p:nvPr/>
        </p:nvSpPr>
        <p:spPr>
          <a:xfrm>
            <a:off x="578931" y="625633"/>
            <a:ext cx="835485" cy="461665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CPU</a:t>
            </a:r>
          </a:p>
        </p:txBody>
      </p: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A63D2D88-5815-81A9-BEE1-E2F87DF42CEA}"/>
              </a:ext>
            </a:extLst>
          </p:cNvPr>
          <p:cNvSpPr/>
          <p:nvPr/>
        </p:nvSpPr>
        <p:spPr>
          <a:xfrm>
            <a:off x="2878525" y="5948492"/>
            <a:ext cx="6874293" cy="20845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C77232-0801-3E3A-617A-2835823BCB14}"/>
              </a:ext>
            </a:extLst>
          </p:cNvPr>
          <p:cNvSpPr txBox="1"/>
          <p:nvPr/>
        </p:nvSpPr>
        <p:spPr>
          <a:xfrm>
            <a:off x="4218468" y="6127254"/>
            <a:ext cx="5111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</a:rPr>
              <a:t>CPU Memory Bus = Address + Data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3B6823A-33EB-D941-6F5A-7964E1C226A5}"/>
              </a:ext>
            </a:extLst>
          </p:cNvPr>
          <p:cNvSpPr txBox="1"/>
          <p:nvPr/>
        </p:nvSpPr>
        <p:spPr>
          <a:xfrm>
            <a:off x="1498531" y="734558"/>
            <a:ext cx="1230537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arithmetic Logic Unit</a:t>
            </a:r>
          </a:p>
        </p:txBody>
      </p:sp>
    </p:spTree>
    <p:extLst>
      <p:ext uri="{BB962C8B-B14F-4D97-AF65-F5344CB8AC3E}">
        <p14:creationId xmlns:p14="http://schemas.microsoft.com/office/powerpoint/2010/main" val="336021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5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C938D27-F659-1640-B19E-DDC679C9BAB1}"/>
              </a:ext>
            </a:extLst>
          </p:cNvPr>
          <p:cNvSpPr txBox="1">
            <a:spLocks/>
          </p:cNvSpPr>
          <p:nvPr/>
        </p:nvSpPr>
        <p:spPr>
          <a:xfrm>
            <a:off x="1389553" y="5717160"/>
            <a:ext cx="8594064" cy="9388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0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– 0 and sets flags on the result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r2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– r2 and sets flags on the result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sz="3200" dirty="0" err="1"/>
              <a:t>cmp</a:t>
            </a:r>
            <a:r>
              <a:rPr lang="en-US" sz="3200" dirty="0"/>
              <a:t>/</a:t>
            </a:r>
            <a:r>
              <a:rPr lang="en-US" sz="3200" dirty="0" err="1"/>
              <a:t>cmm</a:t>
            </a:r>
            <a:r>
              <a:rPr lang="en-US" sz="3200" dirty="0"/>
              <a:t> – Making Conditional Tests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86554" y="2879174"/>
            <a:ext cx="9561602" cy="194494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– constant; then sets condition flags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+ constant; then sets condition flags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– Rm; then sets condition flags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  Rm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+ Rm; then sets condition flags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4600CD2-6CF8-754E-8200-BD1E83F9342C}"/>
              </a:ext>
            </a:extLst>
          </p:cNvPr>
          <p:cNvGrpSpPr/>
          <p:nvPr/>
        </p:nvGrpSpPr>
        <p:grpSpPr>
          <a:xfrm>
            <a:off x="578760" y="692146"/>
            <a:ext cx="5189623" cy="2073894"/>
            <a:chOff x="1005839" y="748523"/>
            <a:chExt cx="5189623" cy="207389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5CEAD13-71C7-AA41-9B17-0E5E3E063C52}"/>
                </a:ext>
              </a:extLst>
            </p:cNvPr>
            <p:cNvGrpSpPr/>
            <p:nvPr/>
          </p:nvGrpSpPr>
          <p:grpSpPr>
            <a:xfrm>
              <a:off x="1005839" y="748523"/>
              <a:ext cx="5189623" cy="2073894"/>
              <a:chOff x="751338" y="457200"/>
              <a:chExt cx="5189623" cy="2073894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71D108-E0AA-0848-860F-3E75D9FA65DD}"/>
                  </a:ext>
                </a:extLst>
              </p:cNvPr>
              <p:cNvSpPr/>
              <p:nvPr/>
            </p:nvSpPr>
            <p:spPr>
              <a:xfrm>
                <a:off x="751338" y="457200"/>
                <a:ext cx="5189623" cy="207389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FD77C54-05A5-744F-B9E9-544A67D5507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232984" y="931054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D21C892-7937-924F-9559-BD68A83B95F7}"/>
                  </a:ext>
                </a:extLst>
              </p:cNvPr>
              <p:cNvSpPr txBox="1"/>
              <p:nvPr/>
            </p:nvSpPr>
            <p:spPr>
              <a:xfrm>
                <a:off x="3538876" y="1300444"/>
                <a:ext cx="221086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 constant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E5BF2C-2629-C744-8B0D-78CF7823E491}"/>
                  </a:ext>
                </a:extLst>
              </p:cNvPr>
              <p:cNvSpPr txBox="1"/>
              <p:nvPr/>
            </p:nvSpPr>
            <p:spPr>
              <a:xfrm>
                <a:off x="1106306" y="572258"/>
                <a:ext cx="1420217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tx2"/>
                    </a:solidFill>
                  </a:rPr>
                  <a:t>cmp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/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cmm</a:t>
                </a:r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8C29FCD-938B-0642-8FE2-EA468EC551AE}"/>
                </a:ext>
              </a:extLst>
            </p:cNvPr>
            <p:cNvSpPr txBox="1"/>
            <p:nvPr/>
          </p:nvSpPr>
          <p:spPr>
            <a:xfrm>
              <a:off x="3599335" y="869773"/>
              <a:ext cx="668773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rot4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F681031-AD30-C54D-AB8A-D78530964807}"/>
                </a:ext>
              </a:extLst>
            </p:cNvPr>
            <p:cNvSpPr txBox="1"/>
            <p:nvPr/>
          </p:nvSpPr>
          <p:spPr>
            <a:xfrm>
              <a:off x="4263729" y="870913"/>
              <a:ext cx="853119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imm8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DC38710-D173-7840-8FBC-EDD4F1537E3C}"/>
                </a:ext>
              </a:extLst>
            </p:cNvPr>
            <p:cNvSpPr txBox="1"/>
            <p:nvPr/>
          </p:nvSpPr>
          <p:spPr>
            <a:xfrm>
              <a:off x="2770267" y="869800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26798A9-E40D-DF4F-AEB5-3FE580F41AF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183055" y="122949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ED82A35-85C8-DA4D-A85A-A8032624032B}"/>
                </a:ext>
              </a:extLst>
            </p:cNvPr>
            <p:cNvSpPr txBox="1"/>
            <p:nvPr/>
          </p:nvSpPr>
          <p:spPr>
            <a:xfrm>
              <a:off x="2491784" y="1597118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8CCB08B-EE05-024D-A260-3E26892CA59D}"/>
              </a:ext>
            </a:extLst>
          </p:cNvPr>
          <p:cNvGrpSpPr/>
          <p:nvPr/>
        </p:nvGrpSpPr>
        <p:grpSpPr>
          <a:xfrm>
            <a:off x="6621478" y="692147"/>
            <a:ext cx="4439659" cy="1343783"/>
            <a:chOff x="7351287" y="748523"/>
            <a:chExt cx="4439659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7351287" y="748523"/>
              <a:ext cx="4439659" cy="1343783"/>
              <a:chOff x="787888" y="457200"/>
              <a:chExt cx="4439659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787888" y="457200"/>
                <a:ext cx="4439659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1014686" y="572258"/>
                <a:ext cx="1485032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tx2"/>
                    </a:solidFill>
                  </a:rPr>
                  <a:t>cmp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/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cmm</a:t>
                </a:r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079165" y="869800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502573" y="125533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8892252" y="1601193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9921672" y="878860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A3246FE-7D9B-8545-A186-80C065D41A8F}"/>
              </a:ext>
            </a:extLst>
          </p:cNvPr>
          <p:cNvSpPr txBox="1"/>
          <p:nvPr/>
        </p:nvSpPr>
        <p:spPr>
          <a:xfrm>
            <a:off x="1711139" y="2015731"/>
            <a:ext cx="3866021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Bytes</a:t>
            </a:r>
            <a:r>
              <a:rPr lang="en-US" dirty="0"/>
              <a:t>: 0 &lt;= </a:t>
            </a:r>
            <a:r>
              <a:rPr lang="en-US" dirty="0">
                <a:solidFill>
                  <a:srgbClr val="0070C0"/>
                </a:solidFill>
              </a:rPr>
              <a:t>imm8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&lt;= 255  + values from "rotating" rot 4 bits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98E203-B019-F640-8547-25BE57257212}"/>
              </a:ext>
            </a:extLst>
          </p:cNvPr>
          <p:cNvSpPr txBox="1"/>
          <p:nvPr/>
        </p:nvSpPr>
        <p:spPr>
          <a:xfrm>
            <a:off x="1197395" y="4916695"/>
            <a:ext cx="9225438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The values stored in the registers Rn and Rm are not changed</a:t>
            </a:r>
          </a:p>
          <a:p>
            <a:r>
              <a:rPr lang="en-US" alt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The assembler will automatically </a:t>
            </a:r>
            <a:r>
              <a:rPr lang="en-US" alt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substitute </a:t>
            </a:r>
            <a:r>
              <a:rPr lang="en-US" alt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cmn</a:t>
            </a:r>
            <a:r>
              <a:rPr lang="en-US" alt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 for negative immediate values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7F829C-0639-7547-BC4F-75B762DFEF7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131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3" grpId="0" uiExpand="1" build="p" animBg="1"/>
      <p:bldP spid="35" grpId="0" animBg="1"/>
      <p:bldP spid="2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D13E-5DA3-4A40-AC9A-16FEFD8D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33" y="37845"/>
            <a:ext cx="10515600" cy="513474"/>
          </a:xfrm>
        </p:spPr>
        <p:txBody>
          <a:bodyPr/>
          <a:lstStyle/>
          <a:p>
            <a:r>
              <a:rPr lang="en-US" dirty="0"/>
              <a:t>Quick Overview of the Condition Bits/Flags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4FDAE-1B1E-AA41-A98B-885F019373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5456" y="1842033"/>
            <a:ext cx="9921060" cy="482700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tx2"/>
                </a:solidFill>
              </a:rPr>
              <a:t>The CSPR is a special register (like the other registers) in the CPU</a:t>
            </a:r>
          </a:p>
          <a:p>
            <a:r>
              <a:rPr lang="en-US" sz="2000" dirty="0">
                <a:solidFill>
                  <a:schemeClr val="tx2"/>
                </a:solidFill>
              </a:rPr>
              <a:t>The </a:t>
            </a:r>
            <a:r>
              <a:rPr lang="en-US" sz="2000" dirty="0">
                <a:solidFill>
                  <a:srgbClr val="2C895B"/>
                </a:solidFill>
              </a:rPr>
              <a:t>four bits at the left </a:t>
            </a:r>
            <a:r>
              <a:rPr lang="en-US" sz="2000" dirty="0">
                <a:solidFill>
                  <a:schemeClr val="tx2"/>
                </a:solidFill>
              </a:rPr>
              <a:t>are called the </a:t>
            </a:r>
            <a:r>
              <a:rPr lang="en-US" sz="2000" dirty="0">
                <a:solidFill>
                  <a:srgbClr val="0070C0"/>
                </a:solidFill>
              </a:rPr>
              <a:t>Condition Code flags</a:t>
            </a:r>
          </a:p>
          <a:p>
            <a:pPr lvl="1"/>
            <a:r>
              <a:rPr lang="en-US" sz="2000" b="1" dirty="0">
                <a:solidFill>
                  <a:srgbClr val="2C895B"/>
                </a:solidFill>
              </a:rPr>
              <a:t>Summarize</a:t>
            </a:r>
            <a:r>
              <a:rPr lang="en-US" sz="2000" dirty="0">
                <a:solidFill>
                  <a:srgbClr val="2C895B"/>
                </a:solidFill>
              </a:rPr>
              <a:t> the </a:t>
            </a:r>
            <a:r>
              <a:rPr lang="en-US" sz="2000" b="1" dirty="0">
                <a:solidFill>
                  <a:srgbClr val="2C895B"/>
                </a:solidFill>
              </a:rPr>
              <a:t>result</a:t>
            </a:r>
            <a:r>
              <a:rPr lang="en-US" sz="2000" dirty="0">
                <a:solidFill>
                  <a:srgbClr val="2C895B"/>
                </a:solidFill>
              </a:rPr>
              <a:t> of a previous instruction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Not all instruction will change the CC bits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Specifically, Condition Code flags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are set </a:t>
            </a:r>
            <a:r>
              <a:rPr lang="en-US" sz="2000" dirty="0"/>
              <a:t>by </a:t>
            </a:r>
            <a:r>
              <a:rPr lang="en-US" sz="2000" dirty="0" err="1"/>
              <a:t>cmm</a:t>
            </a:r>
            <a:r>
              <a:rPr lang="en-US" sz="2000" dirty="0"/>
              <a:t>/</a:t>
            </a:r>
            <a:r>
              <a:rPr lang="en-US" sz="2000" dirty="0" err="1"/>
              <a:t>cmp</a:t>
            </a:r>
            <a:r>
              <a:rPr lang="en-US" sz="2000" dirty="0"/>
              <a:t> (and others)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Example:		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r4, r3 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N</a:t>
            </a:r>
            <a:r>
              <a:rPr lang="en-US" sz="2000" dirty="0"/>
              <a:t> (Negative) </a:t>
            </a:r>
            <a:r>
              <a:rPr lang="en-US" sz="2000" b="1" dirty="0"/>
              <a:t>flag</a:t>
            </a:r>
            <a:r>
              <a:rPr lang="en-US" sz="2000" dirty="0"/>
              <a:t>: Set to 1 when the result of r4 – r3 is negative, set to 0 otherwise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Z</a:t>
            </a:r>
            <a:r>
              <a:rPr lang="en-US" sz="2000" b="1" dirty="0"/>
              <a:t> (Zero) flag: </a:t>
            </a:r>
            <a:r>
              <a:rPr lang="en-US" sz="2000" dirty="0"/>
              <a:t>Set to 1 when the results of r4 – r3 is 0, set to 0 otherwise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C</a:t>
            </a:r>
            <a:r>
              <a:rPr lang="en-US" sz="2000" b="1" dirty="0"/>
              <a:t> (Carry bit) flag: </a:t>
            </a:r>
            <a:r>
              <a:rPr lang="en-US" sz="2000" dirty="0"/>
              <a:t>Set to 1 when r4 – r3 does not have a borrow, set to 0 otherwise</a:t>
            </a:r>
          </a:p>
          <a:p>
            <a:r>
              <a:rPr lang="en-US" sz="2000" b="1" dirty="0"/>
              <a:t>V flag </a:t>
            </a:r>
            <a:r>
              <a:rPr lang="en-US" sz="2000" dirty="0"/>
              <a:t>(</a:t>
            </a:r>
            <a:r>
              <a:rPr lang="en-US" sz="2000" dirty="0" err="1"/>
              <a:t>o</a:t>
            </a:r>
            <a:r>
              <a:rPr lang="en-US" sz="2000" dirty="0" err="1">
                <a:solidFill>
                  <a:srgbClr val="0070C0"/>
                </a:solidFill>
              </a:rPr>
              <a:t>V</a:t>
            </a:r>
            <a:r>
              <a:rPr lang="en-US" sz="2000" dirty="0" err="1"/>
              <a:t>erflow</a:t>
            </a:r>
            <a:r>
              <a:rPr lang="en-US" sz="2000" dirty="0"/>
              <a:t>): Set to 1 when r4 – r3 causes an overflow, set to 0 otherwise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A421CF-1E83-B842-933C-DB2C773C68B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270284" y="557808"/>
            <a:ext cx="7239000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D06BD7-8BCB-BA49-9330-A7C46840EE4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270284" y="557808"/>
            <a:ext cx="533400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366B1B-F0B1-9341-A037-32D1D97BE07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803684" y="557808"/>
            <a:ext cx="533400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554661-3100-574F-9668-EFDB1729A35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337084" y="557808"/>
            <a:ext cx="533400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131CA4-70B4-D446-BD73-DE37F3F88D3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870484" y="557808"/>
            <a:ext cx="533400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65A02C-109E-EF48-A609-935BE96846B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31534" y="654040"/>
            <a:ext cx="1027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CPSR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2F009B-EE2F-7342-A56B-7564C0184265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236422" y="1335048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B42C8-2FF3-3C45-A282-55396CE2C901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827398" y="1335048"/>
            <a:ext cx="484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BD5253-F65C-294F-AEA2-344D790DDD1E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370945" y="1335048"/>
            <a:ext cx="525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FE96F8-21D8-4C4C-95E7-A5707539479D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3870484" y="1335048"/>
            <a:ext cx="778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1733A6-3C93-8C40-B5C8-4912A55959C3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041391" y="1258897"/>
            <a:ext cx="1551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5              0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BC52AF-A0E9-3D4E-A2DC-CCF871319719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8015764" y="551319"/>
            <a:ext cx="1527382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Mode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DA4E53-CF00-D249-B89D-B73DA45184A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527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D13E-5DA3-4A40-AC9A-16FEFD8D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8" y="112282"/>
            <a:ext cx="11869700" cy="513474"/>
          </a:xfrm>
        </p:spPr>
        <p:txBody>
          <a:bodyPr/>
          <a:lstStyle/>
          <a:p>
            <a:r>
              <a:rPr lang="en-US" dirty="0"/>
              <a:t>Conditional Branch: Changing the Next Instruction to Execute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6D3376-775B-A94D-8899-7BF14B6FCCB4}"/>
              </a:ext>
            </a:extLst>
          </p:cNvPr>
          <p:cNvSpPr txBox="1">
            <a:spLocks/>
          </p:cNvSpPr>
          <p:nvPr/>
        </p:nvSpPr>
        <p:spPr>
          <a:xfrm>
            <a:off x="365842" y="632781"/>
            <a:ext cx="5235968" cy="59293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8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Branch </a:t>
            </a:r>
            <a:r>
              <a:rPr lang="en-US" sz="2000" dirty="0">
                <a:solidFill>
                  <a:schemeClr val="tx2"/>
                </a:solidFill>
              </a:rPr>
              <a:t>instruction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000" b="1" u="sng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suffix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/>
              <a:t>B</a:t>
            </a:r>
            <a:r>
              <a:rPr lang="en-US" sz="2000" dirty="0">
                <a:solidFill>
                  <a:srgbClr val="7030A0"/>
                </a:solidFill>
              </a:rPr>
              <a:t>its in the condition field </a:t>
            </a:r>
            <a:r>
              <a:rPr lang="en-US" sz="2000" dirty="0"/>
              <a:t>specify the </a:t>
            </a:r>
            <a:r>
              <a:rPr lang="en-US" sz="2000" b="1" dirty="0">
                <a:solidFill>
                  <a:srgbClr val="0070C0"/>
                </a:solidFill>
              </a:rPr>
              <a:t>conditions</a:t>
            </a:r>
            <a:r>
              <a:rPr lang="en-US" sz="2000" dirty="0">
                <a:solidFill>
                  <a:srgbClr val="0070C0"/>
                </a:solidFill>
              </a:rPr>
              <a:t> when the branch happens</a:t>
            </a:r>
          </a:p>
          <a:p>
            <a:r>
              <a:rPr lang="en-US" sz="2000" dirty="0">
                <a:solidFill>
                  <a:schemeClr val="tx2"/>
                </a:solidFill>
              </a:rPr>
              <a:t>If the </a:t>
            </a:r>
            <a:r>
              <a:rPr lang="en-US" sz="2000" dirty="0">
                <a:solidFill>
                  <a:srgbClr val="7030A0"/>
                </a:solidFill>
              </a:rPr>
              <a:t>condition evaluates </a:t>
            </a:r>
            <a:r>
              <a:rPr lang="en-US" sz="2000" dirty="0">
                <a:solidFill>
                  <a:schemeClr val="tx2"/>
                </a:solidFill>
              </a:rPr>
              <a:t>to be </a:t>
            </a:r>
            <a:r>
              <a:rPr lang="en-US" sz="2000" dirty="0">
                <a:solidFill>
                  <a:srgbClr val="2C895B"/>
                </a:solidFill>
              </a:rPr>
              <a:t>true, </a:t>
            </a:r>
            <a:r>
              <a:rPr lang="en-US" sz="2000" dirty="0">
                <a:solidFill>
                  <a:schemeClr val="tx2"/>
                </a:solidFill>
              </a:rPr>
              <a:t>the </a:t>
            </a:r>
            <a:r>
              <a:rPr lang="en-US" sz="2000" dirty="0">
                <a:solidFill>
                  <a:srgbClr val="C00000"/>
                </a:solidFill>
              </a:rPr>
              <a:t>next instruction executed</a:t>
            </a:r>
            <a:r>
              <a:rPr lang="en-US" sz="2000" dirty="0">
                <a:solidFill>
                  <a:srgbClr val="2C895B"/>
                </a:solidFill>
              </a:rPr>
              <a:t> is located at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b="1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chemeClr val="tx2"/>
                </a:solidFill>
              </a:rPr>
              <a:t>If the </a:t>
            </a:r>
            <a:r>
              <a:rPr lang="en-US" sz="2000" dirty="0">
                <a:solidFill>
                  <a:srgbClr val="7030A0"/>
                </a:solidFill>
              </a:rPr>
              <a:t>condition evaluates </a:t>
            </a:r>
            <a:r>
              <a:rPr lang="en-US" sz="2000" dirty="0">
                <a:solidFill>
                  <a:schemeClr val="tx2"/>
                </a:solidFill>
              </a:rPr>
              <a:t>to be </a:t>
            </a:r>
            <a:r>
              <a:rPr lang="en-US" sz="2000" dirty="0">
                <a:solidFill>
                  <a:srgbClr val="FF0000"/>
                </a:solidFill>
              </a:rPr>
              <a:t>false</a:t>
            </a:r>
            <a:r>
              <a:rPr lang="en-US" sz="2000" dirty="0">
                <a:solidFill>
                  <a:srgbClr val="2C895B"/>
                </a:solidFill>
              </a:rPr>
              <a:t>,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C00000"/>
                </a:solidFill>
              </a:rPr>
              <a:t>next instruction executed</a:t>
            </a:r>
            <a:r>
              <a:rPr lang="en-US" sz="2000" dirty="0"/>
              <a:t> is located </a:t>
            </a:r>
            <a:r>
              <a:rPr lang="en-US" sz="2000" dirty="0">
                <a:solidFill>
                  <a:srgbClr val="0070C0"/>
                </a:solidFill>
              </a:rPr>
              <a:t>immediately after the branch</a:t>
            </a:r>
          </a:p>
          <a:p>
            <a:r>
              <a:rPr lang="en-US" sz="2000" dirty="0">
                <a:solidFill>
                  <a:schemeClr val="accent1"/>
                </a:solidFill>
                <a:cs typeface="Consolas" panose="020B0609020204030204" pitchFamily="49" charset="0"/>
              </a:rPr>
              <a:t>Unconditional branch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is when the condition is </a:t>
            </a:r>
            <a:r>
              <a:rPr lang="en-US" sz="2000" i="1" dirty="0">
                <a:solidFill>
                  <a:srgbClr val="2C895B"/>
                </a:solidFill>
                <a:cs typeface="Consolas" panose="020B0609020204030204" pitchFamily="49" charset="0"/>
              </a:rPr>
              <a:t>"always"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78AB42-1CC0-B340-B15B-25F18A4E1E0C}"/>
              </a:ext>
            </a:extLst>
          </p:cNvPr>
          <p:cNvSpPr txBox="1"/>
          <p:nvPr/>
        </p:nvSpPr>
        <p:spPr>
          <a:xfrm>
            <a:off x="2465534" y="799881"/>
            <a:ext cx="135155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C58975-0B25-F64F-BD5E-F71D752ACC52}"/>
              </a:ext>
            </a:extLst>
          </p:cNvPr>
          <p:cNvSpPr txBox="1"/>
          <p:nvPr/>
        </p:nvSpPr>
        <p:spPr>
          <a:xfrm>
            <a:off x="3792784" y="799881"/>
            <a:ext cx="104964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00B5B0-2BFE-004E-BDC1-8CE82CF52B58}"/>
              </a:ext>
            </a:extLst>
          </p:cNvPr>
          <p:cNvSpPr txBox="1"/>
          <p:nvPr/>
        </p:nvSpPr>
        <p:spPr>
          <a:xfrm>
            <a:off x="1088073" y="799881"/>
            <a:ext cx="135155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cond</a:t>
            </a:r>
            <a:endParaRPr lang="en-US" sz="2000" b="1" dirty="0">
              <a:solidFill>
                <a:schemeClr val="tx2"/>
              </a:solidFill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DCAE74D-D56E-EC4F-A1F9-009FAA9C4927}"/>
              </a:ext>
            </a:extLst>
          </p:cNvPr>
          <p:cNvGraphicFramePr>
            <a:graphicFrameLocks noGrp="1"/>
          </p:cNvGraphicFramePr>
          <p:nvPr/>
        </p:nvGraphicFramePr>
        <p:xfrm>
          <a:off x="5738117" y="632782"/>
          <a:ext cx="6318416" cy="5318115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095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4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86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Condition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Flag Checked 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BEQ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Equal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BNE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Not equal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BGE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≥ ("Greater than or Equal")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&lt; ("Less Than")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≠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7289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BGT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&gt; ("Greater Than")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0 &amp;&amp; N =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7185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≤ ("Less than or Equal")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 || N ≠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3854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BHS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Unsigned ≥ ("Higher or Same") or Carry Set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BLO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Unsigned &lt; ("Lower") or Carry Clear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BHI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Unsigned &gt; ("Higher")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 = 1 &amp;&amp; Z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85093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BLS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Unsigned ≤ ("Lower or Same")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 = 0 || Z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40969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BMI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Minus/negative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BPL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Plus - positive or zero (non-negative)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BVS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Overflow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V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BVC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 overflow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V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 (BAL)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Always (unconditional)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390338D-065E-894D-A4E2-A44D770199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75597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D13E-5DA3-4A40-AC9A-16FEFD8D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60" y="461870"/>
            <a:ext cx="11869700" cy="513474"/>
          </a:xfrm>
        </p:spPr>
        <p:txBody>
          <a:bodyPr/>
          <a:lstStyle/>
          <a:p>
            <a:r>
              <a:rPr lang="en-US" dirty="0"/>
              <a:t>Anatomy of a Sample Branch:</a:t>
            </a:r>
            <a:br>
              <a:rPr lang="en-US" dirty="0"/>
            </a:br>
            <a:r>
              <a:rPr lang="en-US" dirty="0"/>
              <a:t>	Changing the Next Instruction to Execute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0F53BDD-6985-1D43-888E-41C7565C5140}"/>
              </a:ext>
            </a:extLst>
          </p:cNvPr>
          <p:cNvSpPr/>
          <p:nvPr/>
        </p:nvSpPr>
        <p:spPr bwMode="auto">
          <a:xfrm>
            <a:off x="3225871" y="2367460"/>
            <a:ext cx="2870129" cy="14885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(r3 != r4) {</a:t>
            </a:r>
          </a:p>
          <a:p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+ 1;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r1;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0338D-065E-894D-A4E2-A44D770199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3A2B9AB-7921-3D1B-42E2-07F808BCD3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6588" y="4317808"/>
            <a:ext cx="9160604" cy="149783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b="1" dirty="0">
                <a:solidFill>
                  <a:srgbClr val="0070C0"/>
                </a:solidFill>
              </a:rPr>
              <a:t>Branch guard</a:t>
            </a:r>
            <a:r>
              <a:rPr lang="en-US" sz="2400" dirty="0">
                <a:solidFill>
                  <a:schemeClr val="tx2"/>
                </a:solidFill>
              </a:rPr>
              <a:t>: determines whether to execute the "true" block</a:t>
            </a:r>
          </a:p>
          <a:p>
            <a:r>
              <a:rPr lang="en-US" sz="2400" dirty="0">
                <a:solidFill>
                  <a:schemeClr val="tx2"/>
                </a:solidFill>
              </a:rPr>
              <a:t>When the </a:t>
            </a:r>
            <a:r>
              <a:rPr lang="en-US" sz="2400" dirty="0">
                <a:solidFill>
                  <a:srgbClr val="0070C0"/>
                </a:solidFill>
              </a:rPr>
              <a:t>branch guard evaluates to false, </a:t>
            </a:r>
            <a:r>
              <a:rPr lang="en-US" sz="2400" dirty="0">
                <a:solidFill>
                  <a:srgbClr val="F37440"/>
                </a:solidFill>
              </a:rPr>
              <a:t>branch around </a:t>
            </a:r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00B050"/>
                </a:solidFill>
              </a:rPr>
              <a:t>true block</a:t>
            </a:r>
          </a:p>
        </p:txBody>
      </p:sp>
      <p:sp>
        <p:nvSpPr>
          <p:cNvPr id="20" name="U-Turn Arrow 19">
            <a:extLst>
              <a:ext uri="{FF2B5EF4-FFF2-40B4-BE49-F238E27FC236}">
                <a16:creationId xmlns:a16="http://schemas.microsoft.com/office/drawing/2014/main" id="{39ED1C39-AF19-3FEA-3554-E1B5E955D602}"/>
              </a:ext>
            </a:extLst>
          </p:cNvPr>
          <p:cNvSpPr/>
          <p:nvPr/>
        </p:nvSpPr>
        <p:spPr>
          <a:xfrm rot="5400000" flipV="1">
            <a:off x="2185093" y="2724889"/>
            <a:ext cx="1228729" cy="772253"/>
          </a:xfrm>
          <a:prstGeom prst="uturnArrow">
            <a:avLst>
              <a:gd name="adj1" fmla="val 4843"/>
              <a:gd name="adj2" fmla="val 6823"/>
              <a:gd name="adj3" fmla="val 25965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C1290A-F354-0339-3056-085FFF85B88D}"/>
              </a:ext>
            </a:extLst>
          </p:cNvPr>
          <p:cNvGrpSpPr/>
          <p:nvPr/>
        </p:nvGrpSpPr>
        <p:grpSpPr>
          <a:xfrm>
            <a:off x="3185584" y="1217822"/>
            <a:ext cx="2512014" cy="1239863"/>
            <a:chOff x="466367" y="-718962"/>
            <a:chExt cx="2512014" cy="123986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8C02CD-8B2B-06A6-5A91-D73E055AEA23}"/>
                </a:ext>
              </a:extLst>
            </p:cNvPr>
            <p:cNvSpPr txBox="1"/>
            <p:nvPr/>
          </p:nvSpPr>
          <p:spPr>
            <a:xfrm>
              <a:off x="466367" y="-718962"/>
              <a:ext cx="251201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(branch guard)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" name="Up Arrow 5">
              <a:extLst>
                <a:ext uri="{FF2B5EF4-FFF2-40B4-BE49-F238E27FC236}">
                  <a16:creationId xmlns:a16="http://schemas.microsoft.com/office/drawing/2014/main" id="{067A3D2C-E82B-222C-E608-984E08B9D15E}"/>
                </a:ext>
              </a:extLst>
            </p:cNvPr>
            <p:cNvSpPr/>
            <p:nvPr/>
          </p:nvSpPr>
          <p:spPr>
            <a:xfrm rot="10800000">
              <a:off x="1722374" y="-11076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8085FB3-CB46-82F9-82BF-79A0E4F6DF29}"/>
              </a:ext>
            </a:extLst>
          </p:cNvPr>
          <p:cNvGrpSpPr/>
          <p:nvPr/>
        </p:nvGrpSpPr>
        <p:grpSpPr>
          <a:xfrm>
            <a:off x="5826890" y="2403129"/>
            <a:ext cx="2105478" cy="707886"/>
            <a:chOff x="444793" y="-1515752"/>
            <a:chExt cx="2105478" cy="70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160E5C-22CB-6780-E265-0ADD04310588}"/>
                </a:ext>
              </a:extLst>
            </p:cNvPr>
            <p:cNvSpPr txBox="1"/>
            <p:nvPr/>
          </p:nvSpPr>
          <p:spPr>
            <a:xfrm>
              <a:off x="1162941" y="-1515752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F63BF634-5A1C-620D-BE32-2D2D697E8935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1225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 uiExpand="1" build="p" animBg="1"/>
      <p:bldP spid="2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D13E-5DA3-4A40-AC9A-16FEFD8D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8" y="112282"/>
            <a:ext cx="11869700" cy="513474"/>
          </a:xfrm>
        </p:spPr>
        <p:txBody>
          <a:bodyPr/>
          <a:lstStyle/>
          <a:p>
            <a:r>
              <a:rPr lang="en-US" dirty="0"/>
              <a:t>Conditional Branch: Changing the Next Instruction to Execute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0F53BDD-6985-1D43-888E-41C7565C5140}"/>
              </a:ext>
            </a:extLst>
          </p:cNvPr>
          <p:cNvSpPr/>
          <p:nvPr/>
        </p:nvSpPr>
        <p:spPr bwMode="auto">
          <a:xfrm>
            <a:off x="1496270" y="564461"/>
            <a:ext cx="4790983" cy="253365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alt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r3, r4</a:t>
            </a:r>
            <a:endParaRPr lang="en-US" altLang="en-US" sz="22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Ldone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otherwise do the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r1, r2, 1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Ldone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Ldone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mov	r3, r1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0338D-065E-894D-A4E2-A44D770199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06C6F2A-A9E1-618E-512D-9DE518CAD0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948554"/>
              </p:ext>
            </p:extLst>
          </p:nvPr>
        </p:nvGraphicFramePr>
        <p:xfrm>
          <a:off x="603843" y="3324829"/>
          <a:ext cx="5683410" cy="1005891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169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9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4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Condition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Flag Checked 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BEQ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Equal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 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Always (unconditional)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982812"/>
                  </a:ext>
                </a:extLst>
              </a:tr>
            </a:tbl>
          </a:graphicData>
        </a:graphic>
      </p:graphicFrame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3A2B9AB-7921-3D1B-42E2-07F808BCD3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6273" y="4484516"/>
            <a:ext cx="10683969" cy="217937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Use a </a:t>
            </a:r>
            <a:r>
              <a:rPr lang="en-US" sz="2000" b="1" dirty="0" err="1"/>
              <a:t>cmp</a:t>
            </a:r>
            <a:r>
              <a:rPr lang="en-US" sz="2000" b="1" dirty="0"/>
              <a:t>/</a:t>
            </a:r>
            <a:r>
              <a:rPr lang="en-US" sz="2000" b="1" dirty="0" err="1"/>
              <a:t>cmm</a:t>
            </a:r>
            <a:r>
              <a:rPr lang="en-US" sz="2000" dirty="0"/>
              <a:t> instruction to set the condition bits</a:t>
            </a:r>
          </a:p>
          <a:p>
            <a:pPr marL="354012" indent="-342900">
              <a:buFont typeface="+mj-lt"/>
              <a:buAutoNum type="arabicPeriod"/>
            </a:pPr>
            <a:r>
              <a:rPr lang="en-US" sz="2000" dirty="0"/>
              <a:t>Follow the </a:t>
            </a:r>
            <a:r>
              <a:rPr lang="en-US" sz="2000" b="1" dirty="0" err="1"/>
              <a:t>cmp</a:t>
            </a:r>
            <a:r>
              <a:rPr lang="en-US" sz="2000" b="1" dirty="0"/>
              <a:t>/</a:t>
            </a:r>
            <a:r>
              <a:rPr lang="en-US" sz="2000" b="1" dirty="0" err="1"/>
              <a:t>cmm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1"/>
                </a:solidFill>
              </a:rPr>
              <a:t>with one or more variants of the </a:t>
            </a:r>
            <a:r>
              <a:rPr lang="en-US" sz="2000" b="1" u="sng" dirty="0">
                <a:solidFill>
                  <a:schemeClr val="accent1"/>
                </a:solidFill>
              </a:rPr>
              <a:t>conditional</a:t>
            </a:r>
            <a:r>
              <a:rPr lang="en-US" sz="2000" b="1" dirty="0">
                <a:solidFill>
                  <a:schemeClr val="accent1"/>
                </a:solidFill>
              </a:rPr>
              <a:t> branch instruction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0070C0"/>
                </a:solidFill>
              </a:rPr>
              <a:t>Conditional branch instructions </a:t>
            </a:r>
            <a:r>
              <a:rPr lang="en-US" sz="2000" dirty="0"/>
              <a:t>if evaluate to true (bases on the CC bits set) will go to the instruction with the branch label. Otherwise, it executes the instruction that follows</a:t>
            </a:r>
          </a:p>
          <a:p>
            <a:pPr marL="354012" indent="-342900"/>
            <a:r>
              <a:rPr lang="en-US" sz="2000" dirty="0"/>
              <a:t>You can have </a:t>
            </a:r>
            <a:r>
              <a:rPr lang="en-US" sz="2000" dirty="0">
                <a:solidFill>
                  <a:srgbClr val="2C895B"/>
                </a:solidFill>
              </a:rPr>
              <a:t>one or more conditional branches </a:t>
            </a:r>
            <a:r>
              <a:rPr lang="en-US" sz="2000" dirty="0"/>
              <a:t>after a single </a:t>
            </a:r>
            <a:r>
              <a:rPr lang="en-US" sz="2000" dirty="0" err="1"/>
              <a:t>cmp</a:t>
            </a:r>
            <a:r>
              <a:rPr lang="en-US" sz="2000" dirty="0"/>
              <a:t>/</a:t>
            </a:r>
            <a:r>
              <a:rPr lang="en-US" sz="2000" dirty="0" err="1"/>
              <a:t>cmm</a:t>
            </a:r>
            <a:endParaRPr lang="en-US" sz="2000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2F19797-8FFF-3434-F338-6C5DE7339138}"/>
              </a:ext>
            </a:extLst>
          </p:cNvPr>
          <p:cNvSpPr/>
          <p:nvPr/>
        </p:nvSpPr>
        <p:spPr bwMode="auto">
          <a:xfrm>
            <a:off x="6473072" y="3421421"/>
            <a:ext cx="4496585" cy="8551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r3, r4 </a:t>
            </a:r>
            <a:r>
              <a:rPr lang="en-US" alt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r3 – r4</a:t>
            </a:r>
          </a:p>
          <a:p>
            <a:r>
              <a:rPr lang="en-US" alt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r3 != r4 sets Z = 0</a:t>
            </a:r>
          </a:p>
        </p:txBody>
      </p:sp>
      <p:sp>
        <p:nvSpPr>
          <p:cNvPr id="20" name="U-Turn Arrow 19">
            <a:extLst>
              <a:ext uri="{FF2B5EF4-FFF2-40B4-BE49-F238E27FC236}">
                <a16:creationId xmlns:a16="http://schemas.microsoft.com/office/drawing/2014/main" id="{39ED1C39-AF19-3FEA-3554-E1B5E955D602}"/>
              </a:ext>
            </a:extLst>
          </p:cNvPr>
          <p:cNvSpPr/>
          <p:nvPr/>
        </p:nvSpPr>
        <p:spPr>
          <a:xfrm rot="5400000" flipV="1">
            <a:off x="849116" y="981070"/>
            <a:ext cx="1429748" cy="1839948"/>
          </a:xfrm>
          <a:prstGeom prst="uturnArrow">
            <a:avLst>
              <a:gd name="adj1" fmla="val 4843"/>
              <a:gd name="adj2" fmla="val 6823"/>
              <a:gd name="adj3" fmla="val 25965"/>
              <a:gd name="adj4" fmla="val 43750"/>
              <a:gd name="adj5" fmla="val 529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926F77E-4226-507E-A1DF-48C2C8D4E288}"/>
              </a:ext>
            </a:extLst>
          </p:cNvPr>
          <p:cNvSpPr/>
          <p:nvPr/>
        </p:nvSpPr>
        <p:spPr bwMode="auto">
          <a:xfrm>
            <a:off x="7312681" y="894873"/>
            <a:ext cx="2870129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(r3 != r4)</a:t>
            </a:r>
          </a:p>
          <a:p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+ 1;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r1;</a:t>
            </a:r>
          </a:p>
        </p:txBody>
      </p:sp>
    </p:spTree>
    <p:extLst>
      <p:ext uri="{BB962C8B-B14F-4D97-AF65-F5344CB8AC3E}">
        <p14:creationId xmlns:p14="http://schemas.microsoft.com/office/powerpoint/2010/main" val="66642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 uiExpand="1" build="p" animBg="1"/>
      <p:bldP spid="1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A8878-61C2-9441-B73C-6F9034F16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886" y="180001"/>
            <a:ext cx="10797825" cy="481731"/>
          </a:xfrm>
        </p:spPr>
        <p:txBody>
          <a:bodyPr/>
          <a:lstStyle/>
          <a:p>
            <a:r>
              <a:rPr lang="en-US" sz="2800" dirty="0"/>
              <a:t>When do you use a Signed or Unsigned Conditional Branch?</a:t>
            </a:r>
            <a:endParaRPr lang="en-US" sz="24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435F7BA-94CC-B349-A54A-DC07908D93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920320"/>
              </p:ext>
            </p:extLst>
          </p:nvPr>
        </p:nvGraphicFramePr>
        <p:xfrm>
          <a:off x="855291" y="3606707"/>
          <a:ext cx="10797825" cy="3071292"/>
        </p:xfrm>
        <a:graphic>
          <a:graphicData uri="http://schemas.openxmlformats.org/drawingml/2006/table">
            <a:tbl>
              <a:tblPr firstRow="1" firstCol="1" bandRow="1"/>
              <a:tblGrid>
                <a:gridCol w="1560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3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44452">
                  <a:extLst>
                    <a:ext uri="{9D8B030D-6E8A-4147-A177-3AD203B41FA5}">
                      <a16:colId xmlns:a16="http://schemas.microsoft.com/office/drawing/2014/main" val="1804811189"/>
                    </a:ext>
                  </a:extLst>
                </a:gridCol>
              </a:tblGrid>
              <a:tr h="3822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Condition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Suffix For Unsigned Operands: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Suffix For Signed Operands:</a:t>
                      </a:r>
                      <a:endParaRPr lang="en-US" sz="2000" b="1" i="1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&gt; 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BHI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(Higher Than)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BGT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(Greater Than)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&gt;=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BHS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(Higher Than or Same) (BCS)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BGE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(Greater Than or Equal)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&lt; 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BLO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(Lower Than) (BCC 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BLT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(Less Than)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&lt;=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BLS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(Lower Than or Same)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BLE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(Less Than or Equal)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==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BEQ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(Equal)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Calibri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!=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BNE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(Not Equal)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Calibri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4C9BC1A-DB2F-D24F-B838-6988EDBC1B1F}"/>
              </a:ext>
            </a:extLst>
          </p:cNvPr>
          <p:cNvSpPr txBox="1"/>
          <p:nvPr/>
        </p:nvSpPr>
        <p:spPr>
          <a:xfrm>
            <a:off x="4715257" y="810922"/>
            <a:ext cx="2684930" cy="14465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70C0"/>
                </a:solidFill>
              </a:rPr>
              <a:t>example with 4 bits (arm is 32)</a:t>
            </a:r>
          </a:p>
          <a:p>
            <a:pPr algn="ctr"/>
            <a:endParaRPr lang="en-US" sz="2200" dirty="0">
              <a:solidFill>
                <a:srgbClr val="0070C0"/>
              </a:solidFill>
            </a:endParaRPr>
          </a:p>
          <a:p>
            <a:pPr algn="ctr"/>
            <a:r>
              <a:rPr lang="en-US" sz="2200" dirty="0">
                <a:solidFill>
                  <a:schemeClr val="tx2"/>
                </a:solidFill>
              </a:rPr>
              <a:t>0111</a:t>
            </a:r>
            <a:r>
              <a:rPr lang="en-US" sz="2200" baseline="-25000" dirty="0">
                <a:solidFill>
                  <a:schemeClr val="tx2"/>
                </a:solidFill>
              </a:rPr>
              <a:t>2</a:t>
            </a:r>
            <a:r>
              <a:rPr lang="en-US" sz="2200" dirty="0">
                <a:solidFill>
                  <a:schemeClr val="tx2"/>
                </a:solidFill>
              </a:rPr>
              <a:t> &gt; 1100</a:t>
            </a:r>
            <a:r>
              <a:rPr lang="en-US" sz="2200" baseline="-25000" dirty="0">
                <a:solidFill>
                  <a:schemeClr val="tx2"/>
                </a:solidFill>
              </a:rPr>
              <a:t>2</a:t>
            </a:r>
            <a:r>
              <a:rPr lang="en-US" sz="2200" dirty="0">
                <a:solidFill>
                  <a:schemeClr val="tx2"/>
                </a:solidFill>
              </a:rPr>
              <a:t> 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6665B7-0B69-2A4B-A4FF-B7F6B863A8A0}"/>
              </a:ext>
            </a:extLst>
          </p:cNvPr>
          <p:cNvGrpSpPr/>
          <p:nvPr/>
        </p:nvGrpSpPr>
        <p:grpSpPr>
          <a:xfrm>
            <a:off x="1191213" y="1547783"/>
            <a:ext cx="3555819" cy="1118911"/>
            <a:chOff x="176726" y="1140758"/>
            <a:chExt cx="2888221" cy="111891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944A0D-23FD-D74D-938E-60C29D99B941}"/>
                </a:ext>
              </a:extLst>
            </p:cNvPr>
            <p:cNvSpPr txBox="1"/>
            <p:nvPr/>
          </p:nvSpPr>
          <p:spPr>
            <a:xfrm>
              <a:off x="419337" y="1140758"/>
              <a:ext cx="160014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chemeClr val="tx2"/>
                  </a:solidFill>
                </a:rPr>
                <a:t>Compare</a:t>
              </a:r>
            </a:p>
            <a:p>
              <a:r>
                <a:rPr lang="en-US" sz="2200" dirty="0">
                  <a:solidFill>
                    <a:schemeClr val="tx2"/>
                  </a:solidFill>
                </a:rPr>
                <a:t>7 &gt; 12 </a:t>
              </a:r>
              <a:r>
                <a:rPr lang="en-US" sz="2200" dirty="0">
                  <a:solidFill>
                    <a:srgbClr val="00B050"/>
                  </a:solidFill>
                </a:rPr>
                <a:t>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7273219-F9B3-3C4B-BD91-78042837C9E0}"/>
                </a:ext>
              </a:extLst>
            </p:cNvPr>
            <p:cNvSpPr txBox="1"/>
            <p:nvPr/>
          </p:nvSpPr>
          <p:spPr>
            <a:xfrm>
              <a:off x="1758869" y="1253562"/>
              <a:ext cx="126587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i="1" dirty="0">
                  <a:solidFill>
                    <a:srgbClr val="FF0000"/>
                  </a:solidFill>
                </a:rPr>
                <a:t>unsigned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28165F3-CA3A-7F4E-BB2D-4079D606F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2868" y="1689436"/>
              <a:ext cx="1402079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155B874-2C77-6B4E-A4F3-40EA4A75BFF7}"/>
                </a:ext>
              </a:extLst>
            </p:cNvPr>
            <p:cNvSpPr txBox="1"/>
            <p:nvPr/>
          </p:nvSpPr>
          <p:spPr>
            <a:xfrm>
              <a:off x="176726" y="1828782"/>
              <a:ext cx="160014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FF0000"/>
                  </a:solidFill>
                </a:rPr>
                <a:t>(FALSE)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46E69C-87BD-7F47-99C9-A815F12F8CEA}"/>
              </a:ext>
            </a:extLst>
          </p:cNvPr>
          <p:cNvGrpSpPr/>
          <p:nvPr/>
        </p:nvGrpSpPr>
        <p:grpSpPr>
          <a:xfrm>
            <a:off x="7567847" y="1420256"/>
            <a:ext cx="3931575" cy="1674956"/>
            <a:chOff x="5683553" y="942587"/>
            <a:chExt cx="3394774" cy="167495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2F2394-5059-8C46-95E1-21E547D65F05}"/>
                </a:ext>
              </a:extLst>
            </p:cNvPr>
            <p:cNvSpPr txBox="1"/>
            <p:nvPr/>
          </p:nvSpPr>
          <p:spPr>
            <a:xfrm>
              <a:off x="7831641" y="1116280"/>
              <a:ext cx="1246686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chemeClr val="tx2"/>
                  </a:solidFill>
                </a:rPr>
                <a:t>Compare</a:t>
              </a:r>
            </a:p>
            <a:p>
              <a:r>
                <a:rPr lang="en-US" sz="2200" dirty="0">
                  <a:solidFill>
                    <a:schemeClr val="tx2"/>
                  </a:solidFill>
                </a:rPr>
                <a:t>+7 &gt; -4 </a:t>
              </a:r>
              <a:r>
                <a:rPr lang="en-US" sz="2200" dirty="0">
                  <a:solidFill>
                    <a:srgbClr val="00B050"/>
                  </a:solidFill>
                </a:rPr>
                <a:t>?</a:t>
              </a:r>
              <a:r>
                <a:rPr lang="en-US" sz="2200" dirty="0">
                  <a:solidFill>
                    <a:schemeClr val="tx2"/>
                  </a:solidFill>
                </a:rPr>
                <a:t>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CF3EB52-CB2F-BB49-9E25-ED557DED0879}"/>
                </a:ext>
              </a:extLst>
            </p:cNvPr>
            <p:cNvSpPr txBox="1"/>
            <p:nvPr/>
          </p:nvSpPr>
          <p:spPr>
            <a:xfrm>
              <a:off x="5683553" y="942587"/>
              <a:ext cx="195538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i="1" dirty="0">
                  <a:solidFill>
                    <a:srgbClr val="00B050"/>
                  </a:solidFill>
                </a:rPr>
                <a:t>signed</a:t>
              </a:r>
            </a:p>
            <a:p>
              <a:r>
                <a:rPr lang="en-US" sz="2200" i="1" dirty="0">
                  <a:solidFill>
                    <a:srgbClr val="00B050"/>
                  </a:solidFill>
                </a:rPr>
                <a:t>2's complement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323EF52-1D5D-BB46-984A-DB3C47F9C1DC}"/>
                </a:ext>
              </a:extLst>
            </p:cNvPr>
            <p:cNvCxnSpPr>
              <a:cxnSpLocks/>
            </p:cNvCxnSpPr>
            <p:nvPr/>
          </p:nvCxnSpPr>
          <p:spPr>
            <a:xfrm>
              <a:off x="5698857" y="1684224"/>
              <a:ext cx="1912467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53C9338-5224-AA43-8FC7-E36F084F8148}"/>
                </a:ext>
              </a:extLst>
            </p:cNvPr>
            <p:cNvSpPr txBox="1"/>
            <p:nvPr/>
          </p:nvSpPr>
          <p:spPr>
            <a:xfrm>
              <a:off x="7822472" y="1848102"/>
              <a:ext cx="110326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00B050"/>
                  </a:solidFill>
                </a:rPr>
                <a:t>(TRUE)</a:t>
              </a:r>
            </a:p>
          </p:txBody>
        </p:sp>
      </p:grpSp>
      <p:sp>
        <p:nvSpPr>
          <p:cNvPr id="24" name="Arrow: Down 3">
            <a:extLst>
              <a:ext uri="{FF2B5EF4-FFF2-40B4-BE49-F238E27FC236}">
                <a16:creationId xmlns:a16="http://schemas.microsoft.com/office/drawing/2014/main" id="{434BD6F2-1413-7845-B8CF-CC7D6DBA85FC}"/>
              </a:ext>
            </a:extLst>
          </p:cNvPr>
          <p:cNvSpPr/>
          <p:nvPr/>
        </p:nvSpPr>
        <p:spPr>
          <a:xfrm>
            <a:off x="3761009" y="2253467"/>
            <a:ext cx="308222" cy="11663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19">
            <a:extLst>
              <a:ext uri="{FF2B5EF4-FFF2-40B4-BE49-F238E27FC236}">
                <a16:creationId xmlns:a16="http://schemas.microsoft.com/office/drawing/2014/main" id="{11532CE8-945D-4D40-9CCF-FAFC548946DA}"/>
              </a:ext>
            </a:extLst>
          </p:cNvPr>
          <p:cNvSpPr/>
          <p:nvPr/>
        </p:nvSpPr>
        <p:spPr>
          <a:xfrm>
            <a:off x="8290298" y="2265161"/>
            <a:ext cx="308222" cy="11663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DE333E-08B1-0540-904C-E1600C8AC2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9466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A74D260-E426-9E78-4F63-ED5C7A3A7E4F}"/>
              </a:ext>
            </a:extLst>
          </p:cNvPr>
          <p:cNvSpPr/>
          <p:nvPr/>
        </p:nvSpPr>
        <p:spPr bwMode="auto">
          <a:xfrm>
            <a:off x="3533917" y="4903495"/>
            <a:ext cx="5004559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#2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#1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03449" y="2786979"/>
            <a:ext cx="10812335" cy="18368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In C</a:t>
            </a:r>
            <a:r>
              <a:rPr lang="en-US" sz="2200" dirty="0"/>
              <a:t>, when the </a:t>
            </a:r>
            <a:r>
              <a:rPr lang="en-US" sz="2200" dirty="0">
                <a:solidFill>
                  <a:srgbClr val="7030A0"/>
                </a:solidFill>
              </a:rPr>
              <a:t>branch guard (condition test) </a:t>
            </a:r>
            <a:r>
              <a:rPr lang="en-US" sz="2200" dirty="0"/>
              <a:t>evaluates </a:t>
            </a:r>
            <a:r>
              <a:rPr lang="en-US" sz="2200" b="1" u="sng" dirty="0">
                <a:solidFill>
                  <a:srgbClr val="FF0000"/>
                </a:solidFill>
              </a:rPr>
              <a:t>non-zero</a:t>
            </a:r>
            <a:r>
              <a:rPr lang="en-US" sz="2200" dirty="0"/>
              <a:t> you </a:t>
            </a:r>
            <a:r>
              <a:rPr lang="en-US" sz="2200" b="1" i="1" dirty="0">
                <a:solidFill>
                  <a:srgbClr val="0070C0"/>
                </a:solidFill>
              </a:rPr>
              <a:t>fall through </a:t>
            </a:r>
            <a:r>
              <a:rPr lang="en-US" sz="2200" dirty="0"/>
              <a:t>to the </a:t>
            </a:r>
            <a:r>
              <a:rPr lang="en-US" sz="2200" b="1" i="1" dirty="0">
                <a:solidFill>
                  <a:srgbClr val="00B050"/>
                </a:solidFill>
              </a:rPr>
              <a:t>condition true </a:t>
            </a:r>
            <a:r>
              <a:rPr lang="en-US" sz="2200" dirty="0"/>
              <a:t>block, otherwise you branch to the </a:t>
            </a:r>
            <a:r>
              <a:rPr lang="en-US" sz="2200" i="1" dirty="0">
                <a:solidFill>
                  <a:srgbClr val="FF0000"/>
                </a:solidFill>
              </a:rPr>
              <a:t>condition false </a:t>
            </a:r>
            <a:r>
              <a:rPr lang="en-US" sz="2200" dirty="0"/>
              <a:t>block</a:t>
            </a:r>
          </a:p>
          <a:p>
            <a:r>
              <a:rPr lang="en-US" sz="2200" dirty="0">
                <a:solidFill>
                  <a:srgbClr val="2C895B"/>
                </a:solidFill>
              </a:rPr>
              <a:t>Block order</a:t>
            </a:r>
            <a:r>
              <a:rPr lang="en-US" sz="2200" dirty="0">
                <a:solidFill>
                  <a:schemeClr val="tx2"/>
                </a:solidFill>
              </a:rPr>
              <a:t>: (the </a:t>
            </a:r>
            <a:r>
              <a:rPr lang="en-US" sz="2200" dirty="0">
                <a:solidFill>
                  <a:srgbClr val="FF0000"/>
                </a:solidFill>
              </a:rPr>
              <a:t>order</a:t>
            </a:r>
            <a:r>
              <a:rPr lang="en-US" sz="2200" dirty="0">
                <a:solidFill>
                  <a:schemeClr val="tx2"/>
                </a:solidFill>
              </a:rPr>
              <a:t> the </a:t>
            </a:r>
            <a:r>
              <a:rPr lang="en-US" sz="2200" b="1" dirty="0">
                <a:solidFill>
                  <a:srgbClr val="7030A0"/>
                </a:solidFill>
              </a:rPr>
              <a:t>blocks appear </a:t>
            </a:r>
            <a:r>
              <a:rPr lang="en-US" sz="2200" dirty="0">
                <a:solidFill>
                  <a:schemeClr val="tx2"/>
                </a:solidFill>
              </a:rPr>
              <a:t>in C code) can be changed by </a:t>
            </a:r>
            <a:r>
              <a:rPr lang="en-US" sz="2200" b="1" dirty="0">
                <a:solidFill>
                  <a:srgbClr val="7030A0"/>
                </a:solidFill>
              </a:rPr>
              <a:t>inverting</a:t>
            </a:r>
            <a:r>
              <a:rPr lang="en-US" sz="2200" dirty="0">
                <a:solidFill>
                  <a:srgbClr val="7030A0"/>
                </a:solidFill>
              </a:rPr>
              <a:t> the conditional test</a:t>
            </a:r>
            <a:r>
              <a:rPr lang="en-US" sz="2200" dirty="0">
                <a:solidFill>
                  <a:schemeClr val="tx2"/>
                </a:solidFill>
              </a:rPr>
              <a:t>, </a:t>
            </a:r>
            <a:r>
              <a:rPr lang="en-US" sz="2200" b="1" dirty="0">
                <a:solidFill>
                  <a:srgbClr val="0070C0"/>
                </a:solidFill>
              </a:rPr>
              <a:t>swapping</a:t>
            </a:r>
            <a:r>
              <a:rPr lang="en-US" sz="2200" dirty="0">
                <a:solidFill>
                  <a:srgbClr val="0070C0"/>
                </a:solidFill>
              </a:rPr>
              <a:t> the order </a:t>
            </a:r>
            <a:r>
              <a:rPr lang="en-US" sz="2200" dirty="0">
                <a:solidFill>
                  <a:schemeClr val="tx2"/>
                </a:solidFill>
              </a:rPr>
              <a:t>of the </a:t>
            </a:r>
            <a:r>
              <a:rPr lang="en-US" sz="2200" dirty="0">
                <a:solidFill>
                  <a:srgbClr val="2C895B"/>
                </a:solidFill>
              </a:rPr>
              <a:t>true </a:t>
            </a:r>
            <a:r>
              <a:rPr lang="en-US" sz="2200" dirty="0">
                <a:solidFill>
                  <a:schemeClr val="tx2"/>
                </a:solidFill>
              </a:rPr>
              <a:t>and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rgbClr val="C00000"/>
                </a:solidFill>
              </a:rPr>
              <a:t>false blocks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22" y="193647"/>
            <a:ext cx="11733656" cy="407296"/>
          </a:xfrm>
        </p:spPr>
        <p:txBody>
          <a:bodyPr/>
          <a:lstStyle/>
          <a:p>
            <a:r>
              <a:rPr lang="en-US" dirty="0"/>
              <a:t>Review Anatomy of a Conditional Branch: If statement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3407049" y="588602"/>
            <a:ext cx="5004559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#1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#2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FDF711-70DD-32F4-99BE-B1A76432AE4B}"/>
              </a:ext>
            </a:extLst>
          </p:cNvPr>
          <p:cNvGrpSpPr/>
          <p:nvPr/>
        </p:nvGrpSpPr>
        <p:grpSpPr>
          <a:xfrm>
            <a:off x="443061" y="690499"/>
            <a:ext cx="3043990" cy="707886"/>
            <a:chOff x="466367" y="-718962"/>
            <a:chExt cx="3043990" cy="70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B62507-D1FD-681B-66E1-24F1B90D2DC2}"/>
                </a:ext>
              </a:extLst>
            </p:cNvPr>
            <p:cNvSpPr txBox="1"/>
            <p:nvPr/>
          </p:nvSpPr>
          <p:spPr>
            <a:xfrm>
              <a:off x="466367" y="-718962"/>
              <a:ext cx="251201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(branch guard)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0580611B-97C8-4647-2800-033427143B09}"/>
                </a:ext>
              </a:extLst>
            </p:cNvPr>
            <p:cNvSpPr/>
            <p:nvPr/>
          </p:nvSpPr>
          <p:spPr>
            <a:xfrm rot="5400000">
              <a:off x="3186576" y="-842688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887601-DD29-A07A-F512-B79688E86728}"/>
              </a:ext>
            </a:extLst>
          </p:cNvPr>
          <p:cNvGrpSpPr/>
          <p:nvPr/>
        </p:nvGrpSpPr>
        <p:grpSpPr>
          <a:xfrm>
            <a:off x="8238888" y="560420"/>
            <a:ext cx="2105478" cy="707886"/>
            <a:chOff x="444793" y="-1515752"/>
            <a:chExt cx="2105478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8D36A7-BB27-7BD3-DEE2-D50D577C3245}"/>
                </a:ext>
              </a:extLst>
            </p:cNvPr>
            <p:cNvSpPr txBox="1"/>
            <p:nvPr/>
          </p:nvSpPr>
          <p:spPr>
            <a:xfrm>
              <a:off x="1162941" y="-1515752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ED3F098F-E1B2-4605-77A2-CA6EBD2648EA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2351E1-1227-2ACA-1C74-D0BBBF1DA36D}"/>
              </a:ext>
            </a:extLst>
          </p:cNvPr>
          <p:cNvGrpSpPr/>
          <p:nvPr/>
        </p:nvGrpSpPr>
        <p:grpSpPr>
          <a:xfrm>
            <a:off x="8330328" y="1712346"/>
            <a:ext cx="2105478" cy="707886"/>
            <a:chOff x="444793" y="-1084635"/>
            <a:chExt cx="2105478" cy="7078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363F12-BA2E-FCF0-1EB7-EE8C9ED89785}"/>
                </a:ext>
              </a:extLst>
            </p:cNvPr>
            <p:cNvSpPr txBox="1"/>
            <p:nvPr/>
          </p:nvSpPr>
          <p:spPr>
            <a:xfrm>
              <a:off x="1162941" y="-1084635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condition false block</a:t>
              </a:r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92B21072-23F8-7553-7721-E6D34CF15DC8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16715A5-F61D-51D6-BEFA-762B4B9B7D59}"/>
              </a:ext>
            </a:extLst>
          </p:cNvPr>
          <p:cNvGrpSpPr/>
          <p:nvPr/>
        </p:nvGrpSpPr>
        <p:grpSpPr>
          <a:xfrm>
            <a:off x="8330328" y="4868966"/>
            <a:ext cx="2123448" cy="707886"/>
            <a:chOff x="444793" y="-1526657"/>
            <a:chExt cx="2123448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B9CED2-F5DA-C8FA-0104-9BEB01F0AA1D}"/>
                </a:ext>
              </a:extLst>
            </p:cNvPr>
            <p:cNvSpPr txBox="1"/>
            <p:nvPr/>
          </p:nvSpPr>
          <p:spPr>
            <a:xfrm>
              <a:off x="1180911" y="-1526657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FFF346BA-A974-8D39-E7DB-4062BAF92895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8941738-6690-139C-8E57-E96896085F38}"/>
              </a:ext>
            </a:extLst>
          </p:cNvPr>
          <p:cNvGrpSpPr/>
          <p:nvPr/>
        </p:nvGrpSpPr>
        <p:grpSpPr>
          <a:xfrm>
            <a:off x="8348298" y="6032505"/>
            <a:ext cx="2105478" cy="707886"/>
            <a:chOff x="444793" y="-1017434"/>
            <a:chExt cx="2105478" cy="70788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DDE3EF9-1454-592E-C3F7-7BEA6E400DB3}"/>
                </a:ext>
              </a:extLst>
            </p:cNvPr>
            <p:cNvSpPr txBox="1"/>
            <p:nvPr/>
          </p:nvSpPr>
          <p:spPr>
            <a:xfrm>
              <a:off x="1162941" y="-1017434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condition false block</a:t>
              </a:r>
            </a:p>
          </p:txBody>
        </p:sp>
        <p:sp>
          <p:nvSpPr>
            <p:cNvPr id="24" name="Up Arrow 23">
              <a:extLst>
                <a:ext uri="{FF2B5EF4-FFF2-40B4-BE49-F238E27FC236}">
                  <a16:creationId xmlns:a16="http://schemas.microsoft.com/office/drawing/2014/main" id="{4FFF4A76-0653-EFE7-8B54-361A942ED021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F201067-7338-128C-A664-CC000216FCE5}"/>
              </a:ext>
            </a:extLst>
          </p:cNvPr>
          <p:cNvGrpSpPr/>
          <p:nvPr/>
        </p:nvGrpSpPr>
        <p:grpSpPr>
          <a:xfrm>
            <a:off x="547459" y="5005392"/>
            <a:ext cx="3066460" cy="707886"/>
            <a:chOff x="443897" y="-718962"/>
            <a:chExt cx="3066460" cy="70788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BF4B35-B4EF-C758-034B-05FBD40A5AC8}"/>
                </a:ext>
              </a:extLst>
            </p:cNvPr>
            <p:cNvSpPr txBox="1"/>
            <p:nvPr/>
          </p:nvSpPr>
          <p:spPr>
            <a:xfrm>
              <a:off x="443897" y="-718962"/>
              <a:ext cx="251201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(branch guard)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8" name="Up Arrow 27">
              <a:extLst>
                <a:ext uri="{FF2B5EF4-FFF2-40B4-BE49-F238E27FC236}">
                  <a16:creationId xmlns:a16="http://schemas.microsoft.com/office/drawing/2014/main" id="{2AA3D6FE-97F9-5BE4-5C7A-39D3FE5EEA90}"/>
                </a:ext>
              </a:extLst>
            </p:cNvPr>
            <p:cNvSpPr/>
            <p:nvPr/>
          </p:nvSpPr>
          <p:spPr>
            <a:xfrm rot="5400000">
              <a:off x="3186576" y="-842688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797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E0B56B-A6E3-3218-E401-9A6FF385829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705718" y="5273511"/>
            <a:ext cx="8246473" cy="82286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Changing the </a:t>
            </a:r>
            <a:r>
              <a:rPr lang="en-US" sz="2200" dirty="0">
                <a:solidFill>
                  <a:srgbClr val="0070C0"/>
                </a:solidFill>
              </a:rPr>
              <a:t>conditional test (guard) to its inverse</a:t>
            </a:r>
            <a:r>
              <a:rPr lang="en-US" sz="2200" dirty="0"/>
              <a:t>, allows you </a:t>
            </a:r>
            <a:r>
              <a:rPr lang="en-US" sz="2200" dirty="0">
                <a:solidFill>
                  <a:srgbClr val="2C895B"/>
                </a:solidFill>
              </a:rPr>
              <a:t>to swap the order of the blocks </a:t>
            </a:r>
            <a:r>
              <a:rPr lang="en-US" sz="2200" dirty="0"/>
              <a:t>in an </a:t>
            </a:r>
            <a:r>
              <a:rPr lang="en-US" sz="2200" dirty="0">
                <a:solidFill>
                  <a:srgbClr val="F37440"/>
                </a:solidFill>
              </a:rPr>
              <a:t>if else </a:t>
            </a:r>
            <a:r>
              <a:rPr lang="en-US" sz="2200" dirty="0"/>
              <a:t>statement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4B27F2-82A8-A243-B4D3-D75F53533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0664759" cy="715294"/>
          </a:xfrm>
        </p:spPr>
        <p:txBody>
          <a:bodyPr/>
          <a:lstStyle/>
          <a:p>
            <a:r>
              <a:rPr lang="en-US" dirty="0"/>
              <a:t>Examples: Guards (Conditional Tests) and their Inverse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321EF91-DC89-0340-8820-655F2B251DB0}"/>
              </a:ext>
            </a:extLst>
          </p:cNvPr>
          <p:cNvGraphicFramePr>
            <a:graphicFrameLocks noGrp="1"/>
          </p:cNvGraphicFramePr>
          <p:nvPr/>
        </p:nvGraphicFramePr>
        <p:xfrm>
          <a:off x="2285639" y="1173058"/>
          <a:ext cx="7620720" cy="374923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957280">
                  <a:extLst>
                    <a:ext uri="{9D8B030D-6E8A-4147-A177-3AD203B41FA5}">
                      <a16:colId xmlns:a16="http://schemas.microsoft.com/office/drawing/2014/main" val="3190928411"/>
                    </a:ext>
                  </a:extLst>
                </a:gridCol>
                <a:gridCol w="4663440">
                  <a:extLst>
                    <a:ext uri="{9D8B030D-6E8A-4147-A177-3AD203B41FA5}">
                      <a16:colId xmlns:a16="http://schemas.microsoft.com/office/drawing/2014/main" val="1511193355"/>
                    </a:ext>
                  </a:extLst>
                </a:gridCol>
              </a:tblGrid>
              <a:tr h="64027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Compare in C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89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"Inverse" </a:t>
                      </a:r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Compare in 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74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813829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84198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00304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34276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91361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155174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33965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B6FF521-5B73-FD4C-82B1-4555509CB9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098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2884" y="3351197"/>
            <a:ext cx="11432992" cy="321066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7030A0"/>
                </a:solidFill>
              </a:rPr>
              <a:t>In ARM32, </a:t>
            </a:r>
            <a:r>
              <a:rPr lang="en-US" sz="2200" dirty="0">
                <a:solidFill>
                  <a:schemeClr val="tx2"/>
                </a:solidFill>
              </a:rPr>
              <a:t>you either </a:t>
            </a:r>
            <a:r>
              <a:rPr lang="en-US" sz="2200" b="1" dirty="0">
                <a:solidFill>
                  <a:srgbClr val="2C895B"/>
                </a:solidFill>
              </a:rPr>
              <a:t>fall through </a:t>
            </a:r>
            <a:r>
              <a:rPr lang="en-US" sz="2200" dirty="0">
                <a:solidFill>
                  <a:schemeClr val="tx2"/>
                </a:solidFill>
              </a:rPr>
              <a:t>(execute the </a:t>
            </a:r>
            <a:r>
              <a:rPr lang="en-US" sz="2200" i="1" dirty="0">
                <a:solidFill>
                  <a:srgbClr val="2C895B"/>
                </a:solidFill>
              </a:rPr>
              <a:t>next instruction </a:t>
            </a:r>
            <a:r>
              <a:rPr lang="en-US" sz="2200" i="1" dirty="0">
                <a:solidFill>
                  <a:srgbClr val="F37440"/>
                </a:solidFill>
              </a:rPr>
              <a:t>in sequence</a:t>
            </a:r>
            <a:r>
              <a:rPr lang="en-US" sz="2200" dirty="0">
                <a:solidFill>
                  <a:schemeClr val="tx2"/>
                </a:solidFill>
              </a:rPr>
              <a:t>) or </a:t>
            </a:r>
            <a:r>
              <a:rPr lang="en-US" sz="2200" b="1" dirty="0">
                <a:solidFill>
                  <a:srgbClr val="0070C0"/>
                </a:solidFill>
              </a:rPr>
              <a:t>branch to a specific instruction </a:t>
            </a:r>
            <a:r>
              <a:rPr lang="en-US" sz="2200" dirty="0">
                <a:solidFill>
                  <a:schemeClr val="tx2"/>
                </a:solidFill>
              </a:rPr>
              <a:t>and then </a:t>
            </a:r>
            <a:r>
              <a:rPr lang="en-US" sz="2200" i="1" dirty="0">
                <a:solidFill>
                  <a:srgbClr val="0070C0"/>
                </a:solidFill>
              </a:rPr>
              <a:t>resume</a:t>
            </a:r>
            <a:r>
              <a:rPr lang="en-US" sz="2200" dirty="0">
                <a:solidFill>
                  <a:srgbClr val="0070C0"/>
                </a:solidFill>
              </a:rPr>
              <a:t> sequential instruction execution</a:t>
            </a:r>
          </a:p>
          <a:p>
            <a:r>
              <a:rPr lang="en-US" sz="2200" dirty="0">
                <a:solidFill>
                  <a:schemeClr val="tx2"/>
                </a:solidFill>
              </a:rPr>
              <a:t>In order to keep the </a:t>
            </a:r>
            <a:r>
              <a:rPr lang="en-US" sz="2200" b="1" dirty="0">
                <a:solidFill>
                  <a:srgbClr val="2C895B"/>
                </a:solidFill>
              </a:rPr>
              <a:t>same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b="1" dirty="0">
                <a:solidFill>
                  <a:srgbClr val="2C895B"/>
                </a:solidFill>
              </a:rPr>
              <a:t>block order a</a:t>
            </a:r>
            <a:r>
              <a:rPr lang="en-US" sz="2200" dirty="0">
                <a:solidFill>
                  <a:schemeClr val="tx2"/>
                </a:solidFill>
              </a:rPr>
              <a:t>s the </a:t>
            </a:r>
            <a:r>
              <a:rPr lang="en-US" sz="2200" b="1" dirty="0">
                <a:solidFill>
                  <a:srgbClr val="2C895B"/>
                </a:solidFill>
              </a:rPr>
              <a:t>C version </a:t>
            </a:r>
            <a:r>
              <a:rPr lang="en-US" sz="2200" dirty="0">
                <a:solidFill>
                  <a:schemeClr val="tx2"/>
                </a:solidFill>
              </a:rPr>
              <a:t>that says:</a:t>
            </a:r>
            <a:r>
              <a:rPr lang="en-US" sz="2200" b="1" dirty="0">
                <a:solidFill>
                  <a:srgbClr val="F37440"/>
                </a:solidFill>
              </a:rPr>
              <a:t> </a:t>
            </a:r>
            <a:r>
              <a:rPr lang="en-US" sz="2200" b="1" i="1" dirty="0">
                <a:solidFill>
                  <a:srgbClr val="0070C0"/>
                </a:solidFill>
              </a:rPr>
              <a:t>fall through </a:t>
            </a:r>
            <a:r>
              <a:rPr lang="en-US" sz="2200" dirty="0">
                <a:solidFill>
                  <a:schemeClr val="tx2"/>
                </a:solidFill>
              </a:rPr>
              <a:t>to the </a:t>
            </a:r>
            <a:r>
              <a:rPr lang="en-US" sz="2200" dirty="0">
                <a:solidFill>
                  <a:srgbClr val="2C895B"/>
                </a:solidFill>
              </a:rPr>
              <a:t>condition </a:t>
            </a:r>
            <a:r>
              <a:rPr lang="en-US" sz="2200" b="1" dirty="0">
                <a:solidFill>
                  <a:srgbClr val="2C895B"/>
                </a:solidFill>
              </a:rPr>
              <a:t>true </a:t>
            </a:r>
            <a:r>
              <a:rPr lang="en-US" sz="2200" dirty="0">
                <a:solidFill>
                  <a:schemeClr val="tx2"/>
                </a:solidFill>
              </a:rPr>
              <a:t>block when the </a:t>
            </a:r>
            <a:r>
              <a:rPr lang="en-US" sz="2200" dirty="0">
                <a:solidFill>
                  <a:srgbClr val="7030A0"/>
                </a:solidFill>
              </a:rPr>
              <a:t>branch guard </a:t>
            </a:r>
            <a:r>
              <a:rPr lang="en-US" sz="2200" dirty="0">
                <a:solidFill>
                  <a:schemeClr val="tx2"/>
                </a:solidFill>
              </a:rPr>
              <a:t>evaluates to be </a:t>
            </a:r>
            <a:r>
              <a:rPr lang="en-US" sz="2200" b="1" dirty="0">
                <a:solidFill>
                  <a:srgbClr val="2C895B"/>
                </a:solidFill>
              </a:rPr>
              <a:t>true</a:t>
            </a:r>
            <a:endParaRPr lang="en-US" sz="2200" dirty="0">
              <a:solidFill>
                <a:schemeClr val="tx2"/>
              </a:solidFill>
            </a:endParaRP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Assembly: </a:t>
            </a:r>
            <a:r>
              <a:rPr lang="en-US" sz="2200" b="1" i="1" dirty="0">
                <a:solidFill>
                  <a:srgbClr val="C00000"/>
                </a:solidFill>
              </a:rPr>
              <a:t>invert</a:t>
            </a:r>
            <a:r>
              <a:rPr lang="en-US" sz="2200" dirty="0">
                <a:solidFill>
                  <a:schemeClr val="tx2"/>
                </a:solidFill>
              </a:rPr>
              <a:t> the </a:t>
            </a:r>
            <a:r>
              <a:rPr lang="en-US" sz="2200" b="1" dirty="0">
                <a:solidFill>
                  <a:srgbClr val="F37440"/>
                </a:solidFill>
              </a:rPr>
              <a:t>condition test </a:t>
            </a:r>
            <a:r>
              <a:rPr lang="en-US" sz="2200" dirty="0">
                <a:solidFill>
                  <a:schemeClr val="tx2"/>
                </a:solidFill>
              </a:rPr>
              <a:t>to </a:t>
            </a:r>
            <a:r>
              <a:rPr lang="en-US" sz="2200" b="1" dirty="0">
                <a:solidFill>
                  <a:srgbClr val="0070C0"/>
                </a:solidFill>
              </a:rPr>
              <a:t>branch around </a:t>
            </a:r>
            <a:r>
              <a:rPr lang="en-US" sz="2200" dirty="0"/>
              <a:t>the </a:t>
            </a:r>
            <a:r>
              <a:rPr lang="en-US" sz="2200" b="1" i="1" dirty="0">
                <a:solidFill>
                  <a:srgbClr val="2C895B"/>
                </a:solidFill>
              </a:rPr>
              <a:t>condition true </a:t>
            </a:r>
            <a:r>
              <a:rPr lang="en-US" sz="2200" dirty="0">
                <a:solidFill>
                  <a:schemeClr val="tx2"/>
                </a:solidFill>
              </a:rPr>
              <a:t>block</a:t>
            </a:r>
          </a:p>
          <a:p>
            <a:r>
              <a:rPr lang="en-US" sz="2200" dirty="0">
                <a:solidFill>
                  <a:srgbClr val="C00000"/>
                </a:solidFill>
              </a:rPr>
              <a:t>Summary</a:t>
            </a:r>
            <a:r>
              <a:rPr lang="en-US" sz="2200" dirty="0">
                <a:solidFill>
                  <a:srgbClr val="7030A0"/>
                </a:solidFill>
              </a:rPr>
              <a:t>: In ARM32 </a:t>
            </a:r>
            <a:r>
              <a:rPr lang="en-US" sz="2200" dirty="0"/>
              <a:t>use a </a:t>
            </a:r>
            <a:r>
              <a:rPr lang="en-US" sz="2200" b="1" dirty="0"/>
              <a:t>condition test </a:t>
            </a:r>
            <a:r>
              <a:rPr lang="en-US" sz="2200" dirty="0"/>
              <a:t>that </a:t>
            </a:r>
            <a:r>
              <a:rPr lang="en-US" sz="2200" b="1" dirty="0"/>
              <a:t>specifies the </a:t>
            </a:r>
            <a:r>
              <a:rPr lang="en-US" sz="2200" b="1" u="sng" dirty="0"/>
              <a:t>opposite</a:t>
            </a:r>
            <a:r>
              <a:rPr lang="en-US" sz="2200" b="1" dirty="0"/>
              <a:t> of the condition used in C , then </a:t>
            </a:r>
            <a:r>
              <a:rPr lang="en-US" sz="2200" b="1" dirty="0">
                <a:solidFill>
                  <a:srgbClr val="FF0000"/>
                </a:solidFill>
              </a:rPr>
              <a:t>branch around </a:t>
            </a:r>
            <a:r>
              <a:rPr lang="en-US" sz="2200" dirty="0"/>
              <a:t>the</a:t>
            </a:r>
            <a:r>
              <a:rPr lang="en-US" sz="2200" b="1" dirty="0"/>
              <a:t> </a:t>
            </a:r>
            <a:r>
              <a:rPr lang="en-US" sz="2200" b="1" dirty="0">
                <a:solidFill>
                  <a:srgbClr val="2C895B"/>
                </a:solidFill>
              </a:rPr>
              <a:t>condition true </a:t>
            </a:r>
            <a:r>
              <a:rPr lang="en-US" sz="2200" dirty="0"/>
              <a:t>block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62" y="296135"/>
            <a:ext cx="10515600" cy="407296"/>
          </a:xfrm>
        </p:spPr>
        <p:txBody>
          <a:bodyPr/>
          <a:lstStyle/>
          <a:p>
            <a:r>
              <a:rPr lang="en-US" dirty="0"/>
              <a:t>Program Flow: Keeping the same </a:t>
            </a:r>
            <a:r>
              <a:rPr lang="en-US" i="1" dirty="0">
                <a:solidFill>
                  <a:srgbClr val="2C895B"/>
                </a:solidFill>
              </a:rPr>
              <a:t>"Block Order" </a:t>
            </a:r>
            <a:r>
              <a:rPr lang="en-US" dirty="0"/>
              <a:t>as 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2745371" y="920335"/>
            <a:ext cx="7233235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int r0;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when true "fall through" to here */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true block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in assembly branch to here if not true */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FDF711-70DD-32F4-99BE-B1A76432AE4B}"/>
              </a:ext>
            </a:extLst>
          </p:cNvPr>
          <p:cNvGrpSpPr/>
          <p:nvPr/>
        </p:nvGrpSpPr>
        <p:grpSpPr>
          <a:xfrm>
            <a:off x="4057586" y="706117"/>
            <a:ext cx="1723549" cy="717329"/>
            <a:chOff x="1205955" y="-718962"/>
            <a:chExt cx="1723549" cy="71732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B62507-D1FD-681B-66E1-24F1B90D2DC2}"/>
                </a:ext>
              </a:extLst>
            </p:cNvPr>
            <p:cNvSpPr txBox="1"/>
            <p:nvPr/>
          </p:nvSpPr>
          <p:spPr>
            <a:xfrm>
              <a:off x="1205955" y="-718962"/>
              <a:ext cx="1723549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0580611B-97C8-4647-2800-033427143B09}"/>
                </a:ext>
              </a:extLst>
            </p:cNvPr>
            <p:cNvSpPr/>
            <p:nvPr/>
          </p:nvSpPr>
          <p:spPr>
            <a:xfrm rot="10800000">
              <a:off x="1348348" y="-300946"/>
              <a:ext cx="98643" cy="29931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887601-DD29-A07A-F512-B79688E86728}"/>
              </a:ext>
            </a:extLst>
          </p:cNvPr>
          <p:cNvGrpSpPr/>
          <p:nvPr/>
        </p:nvGrpSpPr>
        <p:grpSpPr>
          <a:xfrm>
            <a:off x="9822300" y="1690631"/>
            <a:ext cx="2105478" cy="707886"/>
            <a:chOff x="444793" y="-1222226"/>
            <a:chExt cx="2105478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8D36A7-BB27-7BD3-DEE2-D50D577C3245}"/>
                </a:ext>
              </a:extLst>
            </p:cNvPr>
            <p:cNvSpPr txBox="1"/>
            <p:nvPr/>
          </p:nvSpPr>
          <p:spPr>
            <a:xfrm>
              <a:off x="1162941" y="-1222226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ED3F098F-E1B2-4605-77A2-CA6EBD2648EA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Right Brace 2">
            <a:extLst>
              <a:ext uri="{FF2B5EF4-FFF2-40B4-BE49-F238E27FC236}">
                <a16:creationId xmlns:a16="http://schemas.microsoft.com/office/drawing/2014/main" id="{682CE398-C785-43A1-7098-3668F82361B9}"/>
              </a:ext>
            </a:extLst>
          </p:cNvPr>
          <p:cNvSpPr/>
          <p:nvPr/>
        </p:nvSpPr>
        <p:spPr>
          <a:xfrm>
            <a:off x="9331287" y="1690631"/>
            <a:ext cx="449100" cy="707886"/>
          </a:xfrm>
          <a:prstGeom prst="rightBrace">
            <a:avLst/>
          </a:prstGeom>
          <a:ln w="25400">
            <a:solidFill>
              <a:srgbClr val="2C89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37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4B27F2-82A8-A243-B4D3-D75F53533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32" y="101959"/>
            <a:ext cx="10515600" cy="1013594"/>
          </a:xfrm>
        </p:spPr>
        <p:txBody>
          <a:bodyPr/>
          <a:lstStyle/>
          <a:p>
            <a:r>
              <a:rPr lang="en-US" dirty="0"/>
              <a:t>Branch Guard </a:t>
            </a:r>
            <a:r>
              <a:rPr lang="en-US" dirty="0">
                <a:solidFill>
                  <a:srgbClr val="FF0000"/>
                </a:solidFill>
              </a:rPr>
              <a:t>"</a:t>
            </a:r>
            <a:r>
              <a:rPr lang="en-US" i="1" dirty="0">
                <a:solidFill>
                  <a:srgbClr val="FF0000"/>
                </a:solidFill>
              </a:rPr>
              <a:t>Adjustment"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Preserving Block Order In Code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FD0F85A-587C-AF44-930C-A0349D6456A4}"/>
              </a:ext>
            </a:extLst>
          </p:cNvPr>
          <p:cNvSpPr/>
          <p:nvPr/>
        </p:nvSpPr>
        <p:spPr bwMode="auto">
          <a:xfrm>
            <a:off x="1442393" y="5157015"/>
            <a:ext cx="4755380" cy="104513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compare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5)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true block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321EF91-DC89-0340-8820-655F2B251DB0}"/>
              </a:ext>
            </a:extLst>
          </p:cNvPr>
          <p:cNvGraphicFramePr>
            <a:graphicFrameLocks noGrp="1"/>
          </p:cNvGraphicFramePr>
          <p:nvPr/>
        </p:nvGraphicFramePr>
        <p:xfrm>
          <a:off x="1323122" y="1191148"/>
          <a:ext cx="10018644" cy="338347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504661">
                  <a:extLst>
                    <a:ext uri="{9D8B030D-6E8A-4147-A177-3AD203B41FA5}">
                      <a16:colId xmlns:a16="http://schemas.microsoft.com/office/drawing/2014/main" val="3190928411"/>
                    </a:ext>
                  </a:extLst>
                </a:gridCol>
                <a:gridCol w="2504661">
                  <a:extLst>
                    <a:ext uri="{9D8B030D-6E8A-4147-A177-3AD203B41FA5}">
                      <a16:colId xmlns:a16="http://schemas.microsoft.com/office/drawing/2014/main" val="1511193355"/>
                    </a:ext>
                  </a:extLst>
                </a:gridCol>
                <a:gridCol w="2504661">
                  <a:extLst>
                    <a:ext uri="{9D8B030D-6E8A-4147-A177-3AD203B41FA5}">
                      <a16:colId xmlns:a16="http://schemas.microsoft.com/office/drawing/2014/main" val="2545997432"/>
                    </a:ext>
                  </a:extLst>
                </a:gridCol>
                <a:gridCol w="2504661">
                  <a:extLst>
                    <a:ext uri="{9D8B030D-6E8A-4147-A177-3AD203B41FA5}">
                      <a16:colId xmlns:a16="http://schemas.microsoft.com/office/drawing/2014/main" val="3603583872"/>
                    </a:ext>
                  </a:extLst>
                </a:gridCol>
              </a:tblGrid>
              <a:tr h="6402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Compare in C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89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"Inverse" </a:t>
                      </a:r>
                      <a:r>
                        <a:rPr lang="en-US" dirty="0"/>
                        <a:t>Compare</a:t>
                      </a:r>
                    </a:p>
                    <a:p>
                      <a:pPr algn="ctr"/>
                      <a:r>
                        <a:rPr lang="en-US" dirty="0"/>
                        <a:t>in 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74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"Inverse" </a:t>
                      </a:r>
                      <a:r>
                        <a:rPr lang="en-US" dirty="0"/>
                        <a:t>Signed</a:t>
                      </a:r>
                    </a:p>
                    <a:p>
                      <a:pPr algn="ctr"/>
                      <a:r>
                        <a:rPr lang="en-US" dirty="0"/>
                        <a:t>Assembly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"Inverse" </a:t>
                      </a:r>
                      <a:r>
                        <a:rPr lang="en-US" dirty="0"/>
                        <a:t>Unsigned Assembly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813829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bne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bne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84198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beq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beq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00304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34276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blt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blo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91361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bge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bhs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155174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bgt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bhi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339657"/>
                  </a:ext>
                </a:extLst>
              </a:tr>
            </a:tbl>
          </a:graphicData>
        </a:graphic>
      </p:graphicFrame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BB188DB-6CCE-194A-A753-E38CFB231A7D}"/>
              </a:ext>
            </a:extLst>
          </p:cNvPr>
          <p:cNvSpPr/>
          <p:nvPr/>
        </p:nvSpPr>
        <p:spPr bwMode="auto">
          <a:xfrm>
            <a:off x="7018306" y="5124069"/>
            <a:ext cx="4417877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inverse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condition true block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6FF521-5B73-FD4C-82B1-4555509CB9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C9B02090-F28F-AD4C-AB9F-D883DFB8F866}"/>
              </a:ext>
            </a:extLst>
          </p:cNvPr>
          <p:cNvSpPr/>
          <p:nvPr/>
        </p:nvSpPr>
        <p:spPr>
          <a:xfrm rot="16200000">
            <a:off x="3497791" y="2337763"/>
            <a:ext cx="644583" cy="499392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62FA3110-7C3B-A3A6-D6B1-03DA699A7010}"/>
              </a:ext>
            </a:extLst>
          </p:cNvPr>
          <p:cNvSpPr/>
          <p:nvPr/>
        </p:nvSpPr>
        <p:spPr>
          <a:xfrm rot="16200000">
            <a:off x="8522514" y="2312654"/>
            <a:ext cx="644583" cy="499392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70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FCBBC-BF13-9844-AC31-27E935A2A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87" y="72612"/>
            <a:ext cx="5724458" cy="551978"/>
          </a:xfrm>
        </p:spPr>
        <p:txBody>
          <a:bodyPr/>
          <a:lstStyle/>
          <a:p>
            <a:r>
              <a:rPr lang="en-US" dirty="0"/>
              <a:t>Assembly and Machine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65202-FDC7-2C41-881A-A0828F257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97624" y="612762"/>
            <a:ext cx="8380195" cy="358844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  <a:buFont typeface="Wingdings" charset="2"/>
              <a:buChar char="§"/>
              <a:defRPr/>
            </a:pPr>
            <a:r>
              <a:rPr lang="en-US" sz="1800" dirty="0">
                <a:solidFill>
                  <a:srgbClr val="0070C0"/>
                </a:solidFill>
              </a:rPr>
              <a:t>Machine Language (or code): Set of </a:t>
            </a:r>
            <a:r>
              <a:rPr lang="en-US" sz="1800" dirty="0">
                <a:solidFill>
                  <a:schemeClr val="accent1"/>
                </a:solidFill>
              </a:rPr>
              <a:t>instructions</a:t>
            </a:r>
            <a:r>
              <a:rPr lang="en-US" sz="1800" dirty="0"/>
              <a:t> the CPU executes are </a:t>
            </a:r>
            <a:r>
              <a:rPr lang="en-US" sz="1800" dirty="0">
                <a:solidFill>
                  <a:schemeClr val="accent1"/>
                </a:solidFill>
              </a:rPr>
              <a:t>encoded in memory </a:t>
            </a:r>
            <a:r>
              <a:rPr lang="en-US" sz="1800" dirty="0">
                <a:solidFill>
                  <a:schemeClr val="tx2"/>
                </a:solidFill>
              </a:rPr>
              <a:t>using</a:t>
            </a:r>
            <a:r>
              <a:rPr lang="en-US" sz="1800" dirty="0">
                <a:solidFill>
                  <a:schemeClr val="accent1"/>
                </a:solidFill>
              </a:rPr>
              <a:t> patterns of ones and zeros (like binary numbers)</a:t>
            </a:r>
          </a:p>
          <a:p>
            <a:pPr>
              <a:lnSpc>
                <a:spcPct val="100000"/>
              </a:lnSpc>
              <a:buFont typeface="Wingdings" charset="2"/>
              <a:buChar char="§"/>
              <a:defRPr/>
            </a:pPr>
            <a:r>
              <a:rPr lang="en-US" sz="1800" dirty="0">
                <a:solidFill>
                  <a:srgbClr val="0070C0"/>
                </a:solidFill>
              </a:rPr>
              <a:t>Assembly language </a:t>
            </a:r>
            <a:r>
              <a:rPr lang="en-US" sz="1800" dirty="0"/>
              <a:t>is a </a:t>
            </a:r>
            <a:r>
              <a:rPr lang="en-US" sz="1800" dirty="0">
                <a:solidFill>
                  <a:srgbClr val="FF0000"/>
                </a:solidFill>
              </a:rPr>
              <a:t>symbolic version </a:t>
            </a:r>
            <a:r>
              <a:rPr lang="en-US" sz="1800" dirty="0"/>
              <a:t>of the </a:t>
            </a:r>
            <a:r>
              <a:rPr lang="en-US" sz="1800" dirty="0">
                <a:solidFill>
                  <a:srgbClr val="0070C0"/>
                </a:solidFill>
              </a:rPr>
              <a:t>machine language</a:t>
            </a:r>
          </a:p>
          <a:p>
            <a:pPr>
              <a:lnSpc>
                <a:spcPct val="100000"/>
              </a:lnSpc>
              <a:buFont typeface="Wingdings" charset="2"/>
              <a:buChar char="§"/>
            </a:pPr>
            <a:r>
              <a:rPr lang="en-US" sz="1800" dirty="0">
                <a:ea typeface="宋体" charset="0"/>
                <a:cs typeface="宋体" charset="0"/>
              </a:rPr>
              <a:t>Each assembly statement (called an </a:t>
            </a:r>
            <a:r>
              <a:rPr lang="en-US" sz="1800" b="1" dirty="0">
                <a:solidFill>
                  <a:srgbClr val="0070C0"/>
                </a:solidFill>
                <a:ea typeface="宋体" charset="0"/>
                <a:cs typeface="宋体" charset="0"/>
              </a:rPr>
              <a:t>Instruction</a:t>
            </a:r>
            <a:r>
              <a:rPr lang="en-US" sz="1800" dirty="0">
                <a:ea typeface="宋体" charset="0"/>
                <a:cs typeface="宋体" charset="0"/>
              </a:rPr>
              <a:t>)</a:t>
            </a:r>
          </a:p>
          <a:p>
            <a:pPr lvl="1">
              <a:buFont typeface="Wingdings" charset="2"/>
              <a:buChar char="§"/>
            </a:pPr>
            <a:r>
              <a:rPr lang="en-US" sz="1600" dirty="0">
                <a:ea typeface="宋体" charset="0"/>
                <a:cs typeface="宋体" charset="0"/>
              </a:rPr>
              <a:t>Executes </a:t>
            </a:r>
            <a:r>
              <a:rPr lang="en-US" sz="1600" dirty="0">
                <a:solidFill>
                  <a:srgbClr val="0070C0"/>
                </a:solidFill>
                <a:ea typeface="宋体" charset="0"/>
                <a:cs typeface="宋体" charset="0"/>
              </a:rPr>
              <a:t>exactly </a:t>
            </a:r>
            <a:r>
              <a:rPr lang="en-US" sz="1600" b="1" dirty="0">
                <a:solidFill>
                  <a:srgbClr val="0070C0"/>
                </a:solidFill>
                <a:ea typeface="宋体" charset="0"/>
                <a:cs typeface="宋体" charset="0"/>
              </a:rPr>
              <a:t>one</a:t>
            </a:r>
            <a:r>
              <a:rPr lang="en-US" sz="1600" dirty="0">
                <a:solidFill>
                  <a:srgbClr val="0070C0"/>
                </a:solidFill>
                <a:ea typeface="宋体" charset="0"/>
                <a:cs typeface="宋体" charset="0"/>
              </a:rPr>
              <a:t> </a:t>
            </a:r>
            <a:r>
              <a:rPr lang="en-US" sz="1600" dirty="0">
                <a:ea typeface="宋体" charset="0"/>
                <a:cs typeface="宋体" charset="0"/>
              </a:rPr>
              <a:t>from a list of simple commands</a:t>
            </a:r>
          </a:p>
          <a:p>
            <a:pPr lvl="1">
              <a:buFont typeface="Wingdings" charset="2"/>
              <a:buChar char="§"/>
            </a:pPr>
            <a:r>
              <a:rPr lang="en-US" sz="1600" dirty="0">
                <a:ea typeface="宋体" charset="0"/>
                <a:cs typeface="宋体" charset="0"/>
              </a:rPr>
              <a:t>Instructions describe operations (e.g., =, +, -, *)</a:t>
            </a:r>
          </a:p>
          <a:p>
            <a:pPr lvl="1">
              <a:buFont typeface="Wingdings" charset="2"/>
              <a:buChar char="§"/>
            </a:pPr>
            <a:r>
              <a:rPr lang="en-US" sz="1600" dirty="0">
                <a:ea typeface="宋体" charset="0"/>
                <a:cs typeface="宋体" charset="0"/>
              </a:rPr>
              <a:t>Execution flows from low to high memory one instruction at a time unless there is a branch</a:t>
            </a:r>
          </a:p>
          <a:p>
            <a:pPr>
              <a:lnSpc>
                <a:spcPct val="100000"/>
              </a:lnSpc>
              <a:buFont typeface="Wingdings" charset="2"/>
              <a:buChar char="§"/>
            </a:pPr>
            <a:r>
              <a:rPr lang="en-US" sz="1800" dirty="0">
                <a:ea typeface="宋体" charset="0"/>
                <a:cs typeface="宋体" charset="0"/>
              </a:rPr>
              <a:t>One line of </a:t>
            </a:r>
            <a:r>
              <a:rPr lang="en-US" sz="1800" dirty="0">
                <a:solidFill>
                  <a:schemeClr val="accent1"/>
                </a:solidFill>
                <a:ea typeface="宋体" charset="0"/>
                <a:cs typeface="宋体" charset="0"/>
              </a:rPr>
              <a:t>arm32 machine code contains one instruction in one word (32 bits)</a:t>
            </a:r>
          </a:p>
          <a:p>
            <a:pPr>
              <a:lnSpc>
                <a:spcPct val="100000"/>
              </a:lnSpc>
              <a:buFont typeface="Wingdings" charset="2"/>
              <a:buChar char="§"/>
            </a:pPr>
            <a:r>
              <a:rPr lang="en-US" sz="1800" dirty="0">
                <a:solidFill>
                  <a:schemeClr val="accent1"/>
                </a:solidFill>
                <a:ea typeface="宋体" charset="0"/>
                <a:cs typeface="宋体" charset="0"/>
              </a:rPr>
              <a:t>Assembler (gnu as) translates assembly to machine code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237C10-B151-2647-B17F-BFEBC1CE819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87E8620-5995-1C66-B3F9-0B82938BA2B4}"/>
              </a:ext>
            </a:extLst>
          </p:cNvPr>
          <p:cNvGrpSpPr/>
          <p:nvPr/>
        </p:nvGrpSpPr>
        <p:grpSpPr>
          <a:xfrm>
            <a:off x="-106880" y="688185"/>
            <a:ext cx="1276420" cy="5925241"/>
            <a:chOff x="5391446" y="535470"/>
            <a:chExt cx="1557994" cy="587444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43EC0F7-CA36-FF0C-DBA4-9A1815AC1F48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2DACCF8-C209-1245-9CC7-635434F98B2E}"/>
                </a:ext>
              </a:extLst>
            </p:cNvPr>
            <p:cNvSpPr txBox="1"/>
            <p:nvPr/>
          </p:nvSpPr>
          <p:spPr>
            <a:xfrm>
              <a:off x="5503769" y="6135287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7427B6B-006D-45C5-220F-F73011D7C5D4}"/>
                </a:ext>
              </a:extLst>
            </p:cNvPr>
            <p:cNvCxnSpPr>
              <a:cxnSpLocks/>
              <a:stCxn id="34" idx="2"/>
              <a:endCxn id="35" idx="0"/>
            </p:cNvCxnSpPr>
            <p:nvPr/>
          </p:nvCxnSpPr>
          <p:spPr bwMode="auto">
            <a:xfrm>
              <a:off x="6170444" y="810094"/>
              <a:ext cx="56161" cy="5325193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1EBCA0F-099A-5552-59F9-4027831EEC76}"/>
                </a:ext>
              </a:extLst>
            </p:cNvPr>
            <p:cNvSpPr txBox="1"/>
            <p:nvPr/>
          </p:nvSpPr>
          <p:spPr>
            <a:xfrm>
              <a:off x="5503770" y="2945624"/>
              <a:ext cx="1369511" cy="10069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5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32-bit address space</a:t>
              </a:r>
              <a:endParaRPr lang="en-US" sz="2000" dirty="0">
                <a:solidFill>
                  <a:schemeClr val="accent5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824C8B4-25CE-2D33-0A0D-D52858F6FEE4}"/>
              </a:ext>
            </a:extLst>
          </p:cNvPr>
          <p:cNvGrpSpPr/>
          <p:nvPr/>
        </p:nvGrpSpPr>
        <p:grpSpPr>
          <a:xfrm>
            <a:off x="1107147" y="605900"/>
            <a:ext cx="2526189" cy="6021446"/>
            <a:chOff x="6583680" y="1280160"/>
            <a:chExt cx="2377440" cy="5257800"/>
          </a:xfrm>
        </p:grpSpPr>
        <p:sp>
          <p:nvSpPr>
            <p:cNvPr id="39" name="Rectangle 7">
              <a:extLst>
                <a:ext uri="{FF2B5EF4-FFF2-40B4-BE49-F238E27FC236}">
                  <a16:creationId xmlns:a16="http://schemas.microsoft.com/office/drawing/2014/main" id="{694B771A-184B-5B75-7510-5F69283DCDB8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CBDAE28-7157-DAC1-656A-4F0D95D9F465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E8CD916-FCF1-2E86-840E-43DB93E4F1A2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6B3CCF7-1F2C-CA5E-6EA8-37E85E735041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243FCDC-FE8C-7316-F61B-32A8815CF903}"/>
                </a:ext>
              </a:extLst>
            </p:cNvPr>
            <p:cNvSpPr/>
            <p:nvPr/>
          </p:nvSpPr>
          <p:spPr bwMode="auto">
            <a:xfrm>
              <a:off x="6583680" y="4572000"/>
              <a:ext cx="2377440" cy="548640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Static Data</a:t>
              </a: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 (+BSS)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FEA2E5E-4898-7053-B75A-7AE4CDC4E8A7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31CBFE3-EF92-2B02-518E-CD95B6A14D18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279BA73-30D3-F4EF-3CE9-509AF4883A64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9A5A58F-FE22-44FF-F296-46E030C7A33E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EF6C439-EC49-DE64-D9D5-CBD23D114D36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EE733A65-EDF7-92A6-AC7F-064F3FF67D79}"/>
              </a:ext>
            </a:extLst>
          </p:cNvPr>
          <p:cNvSpPr/>
          <p:nvPr/>
        </p:nvSpPr>
        <p:spPr bwMode="auto">
          <a:xfrm>
            <a:off x="1107147" y="5440706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0A8BC1-1DC0-7C0E-2B98-FD0FC126A0EE}"/>
              </a:ext>
            </a:extLst>
          </p:cNvPr>
          <p:cNvGrpSpPr/>
          <p:nvPr/>
        </p:nvGrpSpPr>
        <p:grpSpPr>
          <a:xfrm>
            <a:off x="3697624" y="4201206"/>
            <a:ext cx="8301421" cy="2649898"/>
            <a:chOff x="3697624" y="4201206"/>
            <a:chExt cx="8301421" cy="264989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3F7FBDB-0EC0-774D-8900-C0E542CD3C0F}"/>
                </a:ext>
              </a:extLst>
            </p:cNvPr>
            <p:cNvSpPr/>
            <p:nvPr/>
          </p:nvSpPr>
          <p:spPr bwMode="auto">
            <a:xfrm>
              <a:off x="4216220" y="4904123"/>
              <a:ext cx="7782825" cy="167854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1040c: 	e28db004 		  add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fp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sp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4</a:t>
              </a:r>
            </a:p>
            <a:p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10410: 	e59f0010 		 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ldr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r0, [pc, 16]</a:t>
              </a:r>
            </a:p>
            <a:p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10414: 	ebffffb3 		  bl 102e8 </a:t>
              </a:r>
              <a:r>
                <a:rPr lang="en-US" sz="2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2000" b="1" dirty="0" err="1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printf</a:t>
              </a:r>
              <a:r>
                <a:rPr lang="en-US" sz="2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10418: 	e3a00000 		  mov r0, 0</a:t>
              </a:r>
            </a:p>
            <a:p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1041c: 	e24bd004 		  sub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sp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fp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4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8592B6-F0FA-AF4A-9BA7-34BE6BB3E29A}"/>
                </a:ext>
              </a:extLst>
            </p:cNvPr>
            <p:cNvSpPr txBox="1"/>
            <p:nvPr/>
          </p:nvSpPr>
          <p:spPr>
            <a:xfrm>
              <a:off x="4267095" y="4201206"/>
              <a:ext cx="76403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5"/>
                  </a:solidFill>
                </a:rPr>
                <a:t>Memory 	 word (4-bytes)</a:t>
              </a:r>
            </a:p>
            <a:p>
              <a:r>
                <a:rPr lang="en-US" sz="2000" b="1" dirty="0">
                  <a:solidFill>
                    <a:schemeClr val="accent5"/>
                  </a:solidFill>
                </a:rPr>
                <a:t>Address	 contents		     Assembly Language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34AFD0-4B3E-D244-ACFC-3C95B3742731}"/>
                </a:ext>
              </a:extLst>
            </p:cNvPr>
            <p:cNvSpPr txBox="1"/>
            <p:nvPr/>
          </p:nvSpPr>
          <p:spPr>
            <a:xfrm>
              <a:off x="7746550" y="5339345"/>
              <a:ext cx="1088882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Machine Code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74E8D9-9560-7D4C-9E9D-E087556A443B}"/>
                </a:ext>
              </a:extLst>
            </p:cNvPr>
            <p:cNvSpPr txBox="1"/>
            <p:nvPr/>
          </p:nvSpPr>
          <p:spPr>
            <a:xfrm>
              <a:off x="5907745" y="6512550"/>
              <a:ext cx="17299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high &lt;- low bytes</a:t>
              </a:r>
            </a:p>
          </p:txBody>
        </p:sp>
        <p:sp>
          <p:nvSpPr>
            <p:cNvPr id="9" name="Left Arrow 8">
              <a:extLst>
                <a:ext uri="{FF2B5EF4-FFF2-40B4-BE49-F238E27FC236}">
                  <a16:creationId xmlns:a16="http://schemas.microsoft.com/office/drawing/2014/main" id="{CF8F4F64-B46B-4D95-A132-2AED5CBAA766}"/>
                </a:ext>
              </a:extLst>
            </p:cNvPr>
            <p:cNvSpPr/>
            <p:nvPr/>
          </p:nvSpPr>
          <p:spPr>
            <a:xfrm>
              <a:off x="7437791" y="5574512"/>
              <a:ext cx="308759" cy="20182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Left Arrow 49">
              <a:extLst>
                <a:ext uri="{FF2B5EF4-FFF2-40B4-BE49-F238E27FC236}">
                  <a16:creationId xmlns:a16="http://schemas.microsoft.com/office/drawing/2014/main" id="{153B078D-3716-A080-9AE0-06C53F33E534}"/>
                </a:ext>
              </a:extLst>
            </p:cNvPr>
            <p:cNvSpPr/>
            <p:nvPr/>
          </p:nvSpPr>
          <p:spPr>
            <a:xfrm>
              <a:off x="3697624" y="5574512"/>
              <a:ext cx="518596" cy="370709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28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09571" y="556164"/>
            <a:ext cx="10249528" cy="101566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b="1" dirty="0">
                <a:solidFill>
                  <a:schemeClr val="tx2"/>
                </a:solidFill>
              </a:rPr>
              <a:t>Approach: </a:t>
            </a:r>
            <a:r>
              <a:rPr lang="en-US" sz="2200" b="1" dirty="0">
                <a:solidFill>
                  <a:srgbClr val="0070C0"/>
                </a:solidFill>
              </a:rPr>
              <a:t>adjust</a:t>
            </a:r>
            <a:r>
              <a:rPr lang="en-US" sz="2200" dirty="0">
                <a:solidFill>
                  <a:srgbClr val="0070C0"/>
                </a:solidFill>
              </a:rPr>
              <a:t> the conditional test then </a:t>
            </a:r>
            <a:r>
              <a:rPr lang="en-US" sz="2200" b="1" dirty="0">
                <a:solidFill>
                  <a:srgbClr val="C00000"/>
                </a:solidFill>
              </a:rPr>
              <a:t>branch around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/>
              <a:t>the </a:t>
            </a:r>
            <a:r>
              <a:rPr lang="en-US" sz="2200" b="1" dirty="0">
                <a:solidFill>
                  <a:srgbClr val="2C895B"/>
                </a:solidFill>
              </a:rPr>
              <a:t>true block</a:t>
            </a:r>
          </a:p>
          <a:p>
            <a:pPr marL="0" indent="0">
              <a:buNone/>
            </a:pPr>
            <a:r>
              <a:rPr lang="en-US" sz="2200" dirty="0"/>
              <a:t>Use a </a:t>
            </a:r>
            <a:r>
              <a:rPr lang="en-US" sz="2200" b="1" dirty="0"/>
              <a:t>conditional test </a:t>
            </a:r>
            <a:r>
              <a:rPr lang="en-US" sz="2200" dirty="0"/>
              <a:t>that </a:t>
            </a:r>
            <a:r>
              <a:rPr lang="en-US" sz="2200" b="1" dirty="0"/>
              <a:t>specifies the</a:t>
            </a:r>
            <a:r>
              <a:rPr lang="en-US" sz="2200" b="1" dirty="0">
                <a:solidFill>
                  <a:srgbClr val="C00000"/>
                </a:solidFill>
              </a:rPr>
              <a:t> </a:t>
            </a:r>
            <a:r>
              <a:rPr lang="en-US" sz="2200" b="1" u="sng" dirty="0">
                <a:solidFill>
                  <a:srgbClr val="C00000"/>
                </a:solidFill>
              </a:rPr>
              <a:t>inverse</a:t>
            </a:r>
            <a:r>
              <a:rPr lang="en-US" sz="2200" b="1" dirty="0">
                <a:solidFill>
                  <a:srgbClr val="C00000"/>
                </a:solidFill>
              </a:rPr>
              <a:t> </a:t>
            </a:r>
            <a:r>
              <a:rPr lang="en-US" sz="2200" b="1" dirty="0"/>
              <a:t>of the condition used in 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04" y="129271"/>
            <a:ext cx="9313613" cy="407296"/>
          </a:xfrm>
        </p:spPr>
        <p:txBody>
          <a:bodyPr/>
          <a:lstStyle/>
          <a:p>
            <a:r>
              <a:rPr lang="en-US" dirty="0"/>
              <a:t>Program Flow:  Simple If statement, No Else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084C1A-CD2E-854D-9C38-8538D648E1A9}"/>
              </a:ext>
            </a:extLst>
          </p:cNvPr>
          <p:cNvSpPr/>
          <p:nvPr/>
        </p:nvSpPr>
        <p:spPr bwMode="auto">
          <a:xfrm>
            <a:off x="6406945" y="4336761"/>
            <a:ext cx="5359965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true block */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branch around to this code */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7E221FC-B186-A346-A69A-B0BA74239A67}"/>
              </a:ext>
            </a:extLst>
          </p:cNvPr>
          <p:cNvGraphicFramePr>
            <a:graphicFrameLocks noGrp="1"/>
          </p:cNvGraphicFramePr>
          <p:nvPr/>
        </p:nvGraphicFramePr>
        <p:xfrm>
          <a:off x="1125401" y="1798376"/>
          <a:ext cx="9511190" cy="1989773"/>
        </p:xfrm>
        <a:graphic>
          <a:graphicData uri="http://schemas.openxmlformats.org/drawingml/2006/table">
            <a:tbl>
              <a:tblPr firstRow="1" firstCol="1" bandRow="1"/>
              <a:tblGrid>
                <a:gridCol w="3009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91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22096">
                  <a:extLst>
                    <a:ext uri="{9D8B030D-6E8A-4147-A177-3AD203B41FA5}">
                      <a16:colId xmlns:a16="http://schemas.microsoft.com/office/drawing/2014/main" val="1804811189"/>
                    </a:ext>
                  </a:extLst>
                </a:gridCol>
              </a:tblGrid>
              <a:tr h="3822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 source Code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Incorrect Assembly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Correct Assembly</a:t>
                      </a:r>
                      <a:endParaRPr lang="en-US" sz="2400" b="0" i="1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19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int r0;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if (r0 </a:t>
                      </a:r>
                      <a:r>
                        <a:rPr lang="en-US" sz="2400" b="0" i="0" spc="5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&gt;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10)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10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bgt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10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spc="50" dirty="0" err="1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ble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480F86ED-27CD-4F22-B4C9-3C62987B45B3}"/>
              </a:ext>
            </a:extLst>
          </p:cNvPr>
          <p:cNvSpPr/>
          <p:nvPr/>
        </p:nvSpPr>
        <p:spPr>
          <a:xfrm>
            <a:off x="5768756" y="5263052"/>
            <a:ext cx="424035" cy="3038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ircular Arrow 7">
            <a:extLst>
              <a:ext uri="{FF2B5EF4-FFF2-40B4-BE49-F238E27FC236}">
                <a16:creationId xmlns:a16="http://schemas.microsoft.com/office/drawing/2014/main" id="{251221ED-227B-EFE7-AE6E-FA986EDD5D2D}"/>
              </a:ext>
            </a:extLst>
          </p:cNvPr>
          <p:cNvSpPr/>
          <p:nvPr/>
        </p:nvSpPr>
        <p:spPr>
          <a:xfrm rot="5400000" flipV="1">
            <a:off x="6188643" y="4832734"/>
            <a:ext cx="1584702" cy="1576404"/>
          </a:xfrm>
          <a:prstGeom prst="circularArrow">
            <a:avLst>
              <a:gd name="adj1" fmla="val 4058"/>
              <a:gd name="adj2" fmla="val 620451"/>
              <a:gd name="adj3" fmla="val 18434165"/>
              <a:gd name="adj4" fmla="val 10742807"/>
              <a:gd name="adj5" fmla="val 69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39BC243-C39D-66CB-C6FB-7802060D0DBB}"/>
              </a:ext>
            </a:extLst>
          </p:cNvPr>
          <p:cNvGrpSpPr/>
          <p:nvPr/>
        </p:nvGrpSpPr>
        <p:grpSpPr>
          <a:xfrm>
            <a:off x="8931058" y="4076834"/>
            <a:ext cx="3022202" cy="1015663"/>
            <a:chOff x="3332193" y="22283"/>
            <a:chExt cx="3022202" cy="10156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DA1689-BF35-3074-0182-4F7989FC24F0}"/>
                </a:ext>
              </a:extLst>
            </p:cNvPr>
            <p:cNvSpPr txBox="1"/>
            <p:nvPr/>
          </p:nvSpPr>
          <p:spPr>
            <a:xfrm>
              <a:off x="3883824" y="22283"/>
              <a:ext cx="2470571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around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A9E842B6-3D22-491B-933D-12337E9414E1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46FB0A-207A-C908-7E5D-F36B4E590E45}"/>
              </a:ext>
            </a:extLst>
          </p:cNvPr>
          <p:cNvGrpSpPr/>
          <p:nvPr/>
        </p:nvGrpSpPr>
        <p:grpSpPr>
          <a:xfrm>
            <a:off x="172069" y="4064946"/>
            <a:ext cx="5504355" cy="2497219"/>
            <a:chOff x="172069" y="4064946"/>
            <a:chExt cx="5504355" cy="249721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03DB1570-EB33-B498-BD4C-37886733E9F6}"/>
                </a:ext>
              </a:extLst>
            </p:cNvPr>
            <p:cNvSpPr/>
            <p:nvPr/>
          </p:nvSpPr>
          <p:spPr bwMode="auto">
            <a:xfrm>
              <a:off x="483397" y="4376892"/>
              <a:ext cx="5193027" cy="218527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int r0;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if (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==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condition true block */</a:t>
              </a: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fall through */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en-US" sz="2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/* branch around to this code */</a:t>
              </a:r>
            </a:p>
          </p:txBody>
        </p:sp>
        <p:sp>
          <p:nvSpPr>
            <p:cNvPr id="13" name="Circular Arrow 12">
              <a:extLst>
                <a:ext uri="{FF2B5EF4-FFF2-40B4-BE49-F238E27FC236}">
                  <a16:creationId xmlns:a16="http://schemas.microsoft.com/office/drawing/2014/main" id="{20217ABD-4F5C-B331-ABDE-C01CC65C7092}"/>
                </a:ext>
              </a:extLst>
            </p:cNvPr>
            <p:cNvSpPr/>
            <p:nvPr/>
          </p:nvSpPr>
          <p:spPr>
            <a:xfrm rot="5400000" flipV="1">
              <a:off x="45805" y="4668157"/>
              <a:ext cx="1828931" cy="1576404"/>
            </a:xfrm>
            <a:prstGeom prst="circularArrow">
              <a:avLst>
                <a:gd name="adj1" fmla="val 6328"/>
                <a:gd name="adj2" fmla="val 854759"/>
                <a:gd name="adj3" fmla="val 19397470"/>
                <a:gd name="adj4" fmla="val 12865841"/>
                <a:gd name="adj5" fmla="val 696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596CD14-6A4E-5A05-134C-E220F00F5391}"/>
                </a:ext>
              </a:extLst>
            </p:cNvPr>
            <p:cNvSpPr txBox="1"/>
            <p:nvPr/>
          </p:nvSpPr>
          <p:spPr>
            <a:xfrm>
              <a:off x="3037300" y="4064946"/>
              <a:ext cx="2470571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true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</a:t>
              </a:r>
              <a:r>
                <a:rPr lang="en-US" sz="2000" b="1" i="1" dirty="0">
                  <a:solidFill>
                    <a:srgbClr val="2C895B"/>
                  </a:solidFill>
                </a:rPr>
                <a:t>fall through </a:t>
              </a:r>
              <a:r>
                <a:rPr lang="en-US" sz="2000" dirty="0">
                  <a:solidFill>
                    <a:schemeClr val="tx2"/>
                  </a:solidFill>
                </a:rPr>
                <a:t>to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121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/>
      <p:bldP spid="6" grpId="0" animBg="1"/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3B4DA1-863C-55C5-49A2-DBE800D19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304" y="14914"/>
            <a:ext cx="10515600" cy="479246"/>
          </a:xfrm>
        </p:spPr>
        <p:txBody>
          <a:bodyPr/>
          <a:lstStyle/>
          <a:p>
            <a:r>
              <a:rPr lang="en-US" dirty="0"/>
              <a:t>If statement examples – </a:t>
            </a:r>
            <a:r>
              <a:rPr lang="en-US" dirty="0">
                <a:solidFill>
                  <a:srgbClr val="C00000"/>
                </a:solidFill>
              </a:rPr>
              <a:t>Branch Around </a:t>
            </a:r>
            <a:r>
              <a:rPr lang="en-US" dirty="0"/>
              <a:t>the </a:t>
            </a:r>
            <a:r>
              <a:rPr lang="en-US" dirty="0">
                <a:solidFill>
                  <a:srgbClr val="2C895B"/>
                </a:solidFill>
              </a:rPr>
              <a:t>True block</a:t>
            </a:r>
            <a:r>
              <a:rPr lang="en-US" dirty="0"/>
              <a:t>!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5A1A90A-9BA3-92EE-0E78-275953DDD038}"/>
              </a:ext>
            </a:extLst>
          </p:cNvPr>
          <p:cNvSpPr/>
          <p:nvPr/>
        </p:nvSpPr>
        <p:spPr bwMode="auto">
          <a:xfrm>
            <a:off x="1396537" y="992884"/>
            <a:ext cx="3443819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int r0;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 = r2++ + r3;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r2 = r3;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E1E1B9E-F1C5-83B9-7561-5EB21AE82ACE}"/>
              </a:ext>
            </a:extLst>
          </p:cNvPr>
          <p:cNvSpPr/>
          <p:nvPr/>
        </p:nvSpPr>
        <p:spPr bwMode="auto">
          <a:xfrm>
            <a:off x="1378750" y="3060447"/>
            <a:ext cx="3443819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int r0;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 = r2++;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r2 = r3;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7958C2E-704F-62F1-DBEF-44B987B961C5}"/>
              </a:ext>
            </a:extLst>
          </p:cNvPr>
          <p:cNvSpPr/>
          <p:nvPr/>
        </p:nvSpPr>
        <p:spPr bwMode="auto">
          <a:xfrm>
            <a:off x="1378750" y="4982184"/>
            <a:ext cx="3443819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int r0, r1;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 = r0;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r2 = r3;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2F9B89-7B7F-101F-08BB-BDD7F17D2324}"/>
              </a:ext>
            </a:extLst>
          </p:cNvPr>
          <p:cNvGrpSpPr/>
          <p:nvPr/>
        </p:nvGrpSpPr>
        <p:grpSpPr>
          <a:xfrm>
            <a:off x="5281863" y="463226"/>
            <a:ext cx="4518119" cy="2185273"/>
            <a:chOff x="5281863" y="987147"/>
            <a:chExt cx="4518119" cy="218527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CD10E33-75BB-DB45-8D9A-EFCD2F287649}"/>
                </a:ext>
              </a:extLst>
            </p:cNvPr>
            <p:cNvSpPr/>
            <p:nvPr/>
          </p:nvSpPr>
          <p:spPr bwMode="auto">
            <a:xfrm>
              <a:off x="6454619" y="987147"/>
              <a:ext cx="3345363" cy="218527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bne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 r1, r2, r3</a:t>
              </a:r>
            </a:p>
            <a:p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 r2, r2, 1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 r3, r2</a:t>
              </a: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E82C522C-969A-11E8-ED7B-BBD8A7153886}"/>
                </a:ext>
              </a:extLst>
            </p:cNvPr>
            <p:cNvSpPr/>
            <p:nvPr/>
          </p:nvSpPr>
          <p:spPr>
            <a:xfrm>
              <a:off x="5281863" y="1647550"/>
              <a:ext cx="541421" cy="4090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B6BC8FB-7634-3CA7-984B-100C6BFD880D}"/>
              </a:ext>
            </a:extLst>
          </p:cNvPr>
          <p:cNvGrpSpPr/>
          <p:nvPr/>
        </p:nvGrpSpPr>
        <p:grpSpPr>
          <a:xfrm>
            <a:off x="5398745" y="2730276"/>
            <a:ext cx="4489983" cy="2185273"/>
            <a:chOff x="5292213" y="2908884"/>
            <a:chExt cx="4489983" cy="2185273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C51E3D46-EEFE-E79E-4933-CA5A92A2955A}"/>
                </a:ext>
              </a:extLst>
            </p:cNvPr>
            <p:cNvSpPr/>
            <p:nvPr/>
          </p:nvSpPr>
          <p:spPr bwMode="auto">
            <a:xfrm>
              <a:off x="6436833" y="2908884"/>
              <a:ext cx="3345363" cy="218527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bgt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r1, r2</a:t>
              </a:r>
            </a:p>
            <a:p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 r2, r2, 1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 r3, r2</a:t>
              </a:r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111A364C-1BAF-6CE4-5169-300BB373E49F}"/>
                </a:ext>
              </a:extLst>
            </p:cNvPr>
            <p:cNvSpPr/>
            <p:nvPr/>
          </p:nvSpPr>
          <p:spPr>
            <a:xfrm>
              <a:off x="5292213" y="3600169"/>
              <a:ext cx="541421" cy="4090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1672F47-459A-118F-34A9-AFFFB8CE8C8C}"/>
              </a:ext>
            </a:extLst>
          </p:cNvPr>
          <p:cNvGrpSpPr/>
          <p:nvPr/>
        </p:nvGrpSpPr>
        <p:grpSpPr>
          <a:xfrm>
            <a:off x="5388394" y="5032894"/>
            <a:ext cx="4500334" cy="1836896"/>
            <a:chOff x="5281862" y="4830621"/>
            <a:chExt cx="4500334" cy="1836896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BC5325A-AFAE-FDC9-00C0-41D438525463}"/>
                </a:ext>
              </a:extLst>
            </p:cNvPr>
            <p:cNvSpPr/>
            <p:nvPr/>
          </p:nvSpPr>
          <p:spPr bwMode="auto">
            <a:xfrm>
              <a:off x="6436833" y="4830621"/>
              <a:ext cx="3345363" cy="1836896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bls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r1, r0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 r3, r2</a:t>
              </a:r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43F33C18-EC26-E7AB-B70E-FFE4AC5F98EF}"/>
                </a:ext>
              </a:extLst>
            </p:cNvPr>
            <p:cNvSpPr/>
            <p:nvPr/>
          </p:nvSpPr>
          <p:spPr>
            <a:xfrm>
              <a:off x="5281862" y="5370343"/>
              <a:ext cx="541421" cy="4090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3F10ECA-996A-0501-1D81-D42B10BDC92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9" name="Circular Arrow 18">
            <a:extLst>
              <a:ext uri="{FF2B5EF4-FFF2-40B4-BE49-F238E27FC236}">
                <a16:creationId xmlns:a16="http://schemas.microsoft.com/office/drawing/2014/main" id="{B13BEBAD-DAB1-2A15-1C16-B03A09DBF526}"/>
              </a:ext>
            </a:extLst>
          </p:cNvPr>
          <p:cNvSpPr/>
          <p:nvPr/>
        </p:nvSpPr>
        <p:spPr>
          <a:xfrm rot="5400000" flipV="1">
            <a:off x="6409374" y="779245"/>
            <a:ext cx="1323439" cy="1612605"/>
          </a:xfrm>
          <a:prstGeom prst="circularArrow">
            <a:avLst>
              <a:gd name="adj1" fmla="val 4268"/>
              <a:gd name="adj2" fmla="val 659802"/>
              <a:gd name="adj3" fmla="val 18686193"/>
              <a:gd name="adj4" fmla="val 10207697"/>
              <a:gd name="adj5" fmla="val 76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ular Arrow 19">
            <a:extLst>
              <a:ext uri="{FF2B5EF4-FFF2-40B4-BE49-F238E27FC236}">
                <a16:creationId xmlns:a16="http://schemas.microsoft.com/office/drawing/2014/main" id="{E7FC92FE-AA7A-E5C0-47B6-874C92BE8B45}"/>
              </a:ext>
            </a:extLst>
          </p:cNvPr>
          <p:cNvSpPr/>
          <p:nvPr/>
        </p:nvSpPr>
        <p:spPr>
          <a:xfrm rot="5400000" flipV="1">
            <a:off x="6440909" y="3066731"/>
            <a:ext cx="1217749" cy="1612605"/>
          </a:xfrm>
          <a:prstGeom prst="circularArrow">
            <a:avLst>
              <a:gd name="adj1" fmla="val 4268"/>
              <a:gd name="adj2" fmla="val 659802"/>
              <a:gd name="adj3" fmla="val 18686193"/>
              <a:gd name="adj4" fmla="val 10207697"/>
              <a:gd name="adj5" fmla="val 76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ular Arrow 20">
            <a:extLst>
              <a:ext uri="{FF2B5EF4-FFF2-40B4-BE49-F238E27FC236}">
                <a16:creationId xmlns:a16="http://schemas.microsoft.com/office/drawing/2014/main" id="{E6422A8B-0BAD-C0E5-3AE0-4D5C793C3ADF}"/>
              </a:ext>
            </a:extLst>
          </p:cNvPr>
          <p:cNvSpPr/>
          <p:nvPr/>
        </p:nvSpPr>
        <p:spPr>
          <a:xfrm rot="5400000" flipV="1">
            <a:off x="6634724" y="5124948"/>
            <a:ext cx="897078" cy="1612605"/>
          </a:xfrm>
          <a:prstGeom prst="circularArrow">
            <a:avLst>
              <a:gd name="adj1" fmla="val 4268"/>
              <a:gd name="adj2" fmla="val 659802"/>
              <a:gd name="adj3" fmla="val 18686193"/>
              <a:gd name="adj4" fmla="val 10207697"/>
              <a:gd name="adj5" fmla="val 76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DECE83-780E-FD80-0819-D2E89631CAB3}"/>
              </a:ext>
            </a:extLst>
          </p:cNvPr>
          <p:cNvGrpSpPr/>
          <p:nvPr/>
        </p:nvGrpSpPr>
        <p:grpSpPr>
          <a:xfrm>
            <a:off x="9164028" y="468963"/>
            <a:ext cx="2416949" cy="1323439"/>
            <a:chOff x="3332193" y="289693"/>
            <a:chExt cx="2416949" cy="132343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EF1723B-C119-19B7-16C3-5279AC6854AD}"/>
                </a:ext>
              </a:extLst>
            </p:cNvPr>
            <p:cNvSpPr txBox="1"/>
            <p:nvPr/>
          </p:nvSpPr>
          <p:spPr>
            <a:xfrm>
              <a:off x="3889594" y="289693"/>
              <a:ext cx="1859548" cy="1323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around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24" name="Right Brace 23">
              <a:extLst>
                <a:ext uri="{FF2B5EF4-FFF2-40B4-BE49-F238E27FC236}">
                  <a16:creationId xmlns:a16="http://schemas.microsoft.com/office/drawing/2014/main" id="{8476694A-D636-D4D2-1CED-2FB9630E9AFC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461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8" grpId="0"/>
      <p:bldP spid="19" grpId="0" animBg="1"/>
      <p:bldP spid="20" grpId="0" animBg="1"/>
      <p:bldP spid="2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577555" y="690470"/>
            <a:ext cx="5065069" cy="253365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cond. true block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else {</a:t>
            </a: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false block */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r1 = 4;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6BDED05-5F4A-EDF3-874F-203258FD5A21}"/>
              </a:ext>
            </a:extLst>
          </p:cNvPr>
          <p:cNvGrpSpPr/>
          <p:nvPr/>
        </p:nvGrpSpPr>
        <p:grpSpPr>
          <a:xfrm>
            <a:off x="4545711" y="613207"/>
            <a:ext cx="2434523" cy="1015663"/>
            <a:chOff x="3332193" y="59757"/>
            <a:chExt cx="2434523" cy="101566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3B6154-1A66-E2A2-5D31-5E86B5EA4D1C}"/>
                </a:ext>
              </a:extLst>
            </p:cNvPr>
            <p:cNvSpPr txBox="1"/>
            <p:nvPr/>
          </p:nvSpPr>
          <p:spPr>
            <a:xfrm>
              <a:off x="3809808" y="59757"/>
              <a:ext cx="1956908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false block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8695C9FD-DE72-8C4B-7EE3-4E1716EEB545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8830A-FCB2-AFC5-C7FB-025FF332E5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7720" y="3695810"/>
            <a:ext cx="6089508" cy="274542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rgbClr val="0070C0"/>
                </a:solidFill>
              </a:rPr>
              <a:t>Make the adjustment to the conditional test </a:t>
            </a:r>
            <a:r>
              <a:rPr lang="en-US" sz="2200" dirty="0"/>
              <a:t>to </a:t>
            </a:r>
            <a:r>
              <a:rPr lang="en-US" sz="2200" b="1" dirty="0">
                <a:solidFill>
                  <a:srgbClr val="C00000"/>
                </a:solidFill>
              </a:rPr>
              <a:t>branch to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/>
              <a:t>the </a:t>
            </a:r>
            <a:r>
              <a:rPr lang="en-US" sz="2200" dirty="0">
                <a:solidFill>
                  <a:srgbClr val="C00000"/>
                </a:solidFill>
              </a:rPr>
              <a:t>false block</a:t>
            </a:r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When you </a:t>
            </a:r>
            <a:r>
              <a:rPr lang="en-US" sz="2200" dirty="0">
                <a:solidFill>
                  <a:srgbClr val="2C895B"/>
                </a:solidFill>
              </a:rPr>
              <a:t>finish the true block</a:t>
            </a:r>
            <a:r>
              <a:rPr lang="en-US" sz="2200" dirty="0"/>
              <a:t>, you do an </a:t>
            </a:r>
            <a:r>
              <a:rPr lang="en-US" sz="2200" dirty="0">
                <a:solidFill>
                  <a:schemeClr val="accent5"/>
                </a:solidFill>
              </a:rPr>
              <a:t>unconditional branch </a:t>
            </a:r>
            <a:r>
              <a:rPr lang="en-US" sz="2200" dirty="0">
                <a:solidFill>
                  <a:srgbClr val="FF0000"/>
                </a:solidFill>
              </a:rPr>
              <a:t>around </a:t>
            </a:r>
            <a:r>
              <a:rPr lang="en-US" sz="2200" dirty="0">
                <a:solidFill>
                  <a:schemeClr val="tx2"/>
                </a:solidFill>
              </a:rPr>
              <a:t>the</a:t>
            </a:r>
            <a:r>
              <a:rPr lang="en-US" sz="2200" dirty="0">
                <a:solidFill>
                  <a:schemeClr val="accent5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false block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tx2"/>
                </a:solidFill>
              </a:rPr>
              <a:t>The </a:t>
            </a:r>
            <a:r>
              <a:rPr lang="en-US" sz="2200" dirty="0">
                <a:solidFill>
                  <a:srgbClr val="FF0000"/>
                </a:solidFill>
              </a:rPr>
              <a:t>false block </a:t>
            </a:r>
            <a:r>
              <a:rPr lang="en-US" sz="2200" i="1" dirty="0">
                <a:solidFill>
                  <a:srgbClr val="2C895B"/>
                </a:solidFill>
              </a:rPr>
              <a:t>falls through </a:t>
            </a:r>
            <a:r>
              <a:rPr lang="en-US" sz="2200" dirty="0">
                <a:solidFill>
                  <a:schemeClr val="tx2"/>
                </a:solidFill>
              </a:rPr>
              <a:t>to the following instructions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02" y="-46187"/>
            <a:ext cx="10515600" cy="715294"/>
          </a:xfrm>
        </p:spPr>
        <p:txBody>
          <a:bodyPr/>
          <a:lstStyle/>
          <a:p>
            <a:r>
              <a:rPr lang="en-US" dirty="0"/>
              <a:t>Program Flow: If with an Else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04A52B-991F-CC46-A791-DA93FC1866F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19F94A4-A4B5-8B07-91C7-34C84D50E1A3}"/>
              </a:ext>
            </a:extLst>
          </p:cNvPr>
          <p:cNvSpPr/>
          <p:nvPr/>
        </p:nvSpPr>
        <p:spPr bwMode="auto">
          <a:xfrm>
            <a:off x="6894096" y="337637"/>
            <a:ext cx="5197641" cy="497228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cond. true block */</a:t>
            </a:r>
          </a:p>
          <a:p>
            <a:endParaRPr lang="en-US" sz="22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* Now branch around the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* condition false block 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*/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 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2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false block */</a:t>
            </a: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r1, 4</a:t>
            </a:r>
          </a:p>
        </p:txBody>
      </p:sp>
      <p:sp>
        <p:nvSpPr>
          <p:cNvPr id="20" name="Circular Arrow 19">
            <a:extLst>
              <a:ext uri="{FF2B5EF4-FFF2-40B4-BE49-F238E27FC236}">
                <a16:creationId xmlns:a16="http://schemas.microsoft.com/office/drawing/2014/main" id="{E05D9767-423F-8808-0EC0-6F7C94D181E0}"/>
              </a:ext>
            </a:extLst>
          </p:cNvPr>
          <p:cNvSpPr/>
          <p:nvPr/>
        </p:nvSpPr>
        <p:spPr>
          <a:xfrm rot="5198835" flipV="1">
            <a:off x="229830" y="744534"/>
            <a:ext cx="1088571" cy="1286243"/>
          </a:xfrm>
          <a:prstGeom prst="circularArrow">
            <a:avLst>
              <a:gd name="adj1" fmla="val 7699"/>
              <a:gd name="adj2" fmla="val 839725"/>
              <a:gd name="adj3" fmla="val 20288165"/>
              <a:gd name="adj4" fmla="val 11093380"/>
              <a:gd name="adj5" fmla="val 91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ular Arrow 20">
            <a:extLst>
              <a:ext uri="{FF2B5EF4-FFF2-40B4-BE49-F238E27FC236}">
                <a16:creationId xmlns:a16="http://schemas.microsoft.com/office/drawing/2014/main" id="{F86C9B63-62A5-B30B-117C-C9B052B5E7AD}"/>
              </a:ext>
            </a:extLst>
          </p:cNvPr>
          <p:cNvSpPr/>
          <p:nvPr/>
        </p:nvSpPr>
        <p:spPr>
          <a:xfrm rot="5198835" flipV="1">
            <a:off x="5894849" y="1368179"/>
            <a:ext cx="3057475" cy="1930531"/>
          </a:xfrm>
          <a:prstGeom prst="circularArrow">
            <a:avLst>
              <a:gd name="adj1" fmla="val 2089"/>
              <a:gd name="adj2" fmla="val 374782"/>
              <a:gd name="adj3" fmla="val 20204064"/>
              <a:gd name="adj4" fmla="val 10713711"/>
              <a:gd name="adj5" fmla="val 62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ular Arrow 21">
            <a:extLst>
              <a:ext uri="{FF2B5EF4-FFF2-40B4-BE49-F238E27FC236}">
                <a16:creationId xmlns:a16="http://schemas.microsoft.com/office/drawing/2014/main" id="{90C86D9C-A945-98BC-FB80-62CE94EA2F1D}"/>
              </a:ext>
            </a:extLst>
          </p:cNvPr>
          <p:cNvSpPr/>
          <p:nvPr/>
        </p:nvSpPr>
        <p:spPr>
          <a:xfrm rot="5717548">
            <a:off x="7695424" y="2563406"/>
            <a:ext cx="1968770" cy="3231328"/>
          </a:xfrm>
          <a:prstGeom prst="circularArrow">
            <a:avLst>
              <a:gd name="adj1" fmla="val 3827"/>
              <a:gd name="adj2" fmla="val 358283"/>
              <a:gd name="adj3" fmla="val 18523241"/>
              <a:gd name="adj4" fmla="val 12486489"/>
              <a:gd name="adj5" fmla="val 62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413D05-39B3-A5FB-2035-417A994EEAD9}"/>
              </a:ext>
            </a:extLst>
          </p:cNvPr>
          <p:cNvGrpSpPr/>
          <p:nvPr/>
        </p:nvGrpSpPr>
        <p:grpSpPr>
          <a:xfrm>
            <a:off x="9197496" y="161275"/>
            <a:ext cx="2280099" cy="1015663"/>
            <a:chOff x="3332193" y="59757"/>
            <a:chExt cx="2280099" cy="10156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080796-6994-EEFC-90C6-0AACCE129A01}"/>
                </a:ext>
              </a:extLst>
            </p:cNvPr>
            <p:cNvSpPr txBox="1"/>
            <p:nvPr/>
          </p:nvSpPr>
          <p:spPr>
            <a:xfrm>
              <a:off x="3809808" y="59757"/>
              <a:ext cx="1802484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false block</a:t>
              </a:r>
            </a:p>
          </p:txBody>
        </p:sp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6B03D187-B5B1-CFF4-D225-7EAD90772CBE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Down Arrow 3">
            <a:extLst>
              <a:ext uri="{FF2B5EF4-FFF2-40B4-BE49-F238E27FC236}">
                <a16:creationId xmlns:a16="http://schemas.microsoft.com/office/drawing/2014/main" id="{1D23B303-FB4D-D08E-133A-FE0E92CDC916}"/>
              </a:ext>
            </a:extLst>
          </p:cNvPr>
          <p:cNvSpPr/>
          <p:nvPr/>
        </p:nvSpPr>
        <p:spPr>
          <a:xfrm>
            <a:off x="10773669" y="4179070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67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4" grpId="0"/>
      <p:bldP spid="18" grpId="0" animBg="1"/>
      <p:bldP spid="20" grpId="0" animBg="1"/>
      <p:bldP spid="21" grpId="0" animBg="1"/>
      <p:bldP spid="22" grpId="0" animBg="1"/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37" y="325645"/>
            <a:ext cx="10515600" cy="435088"/>
          </a:xfrm>
        </p:spPr>
        <p:txBody>
          <a:bodyPr/>
          <a:lstStyle/>
          <a:p>
            <a:r>
              <a:rPr lang="en-US" dirty="0"/>
              <a:t>If with an Else Examples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77A718D-0869-1944-8B61-C40EA778FF70}"/>
              </a:ext>
            </a:extLst>
          </p:cNvPr>
          <p:cNvSpPr/>
          <p:nvPr/>
        </p:nvSpPr>
        <p:spPr bwMode="auto">
          <a:xfrm>
            <a:off x="723245" y="2061703"/>
            <a:ext cx="4398476" cy="351543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&lt; r1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1;</a:t>
            </a:r>
          </a:p>
          <a:p>
            <a:r>
              <a: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branch around else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r2 = 0;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fall through */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 = r2 + r4;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D3DFE33-17F7-184E-960E-4FCDF4683ACA}"/>
              </a:ext>
            </a:extLst>
          </p:cNvPr>
          <p:cNvGrpSpPr/>
          <p:nvPr/>
        </p:nvGrpSpPr>
        <p:grpSpPr>
          <a:xfrm>
            <a:off x="5666082" y="1558374"/>
            <a:ext cx="5302203" cy="4275534"/>
            <a:chOff x="3553852" y="3701040"/>
            <a:chExt cx="5302203" cy="4275534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A127945-83BD-FE40-B013-ACB3254F8897}"/>
                </a:ext>
              </a:extLst>
            </p:cNvPr>
            <p:cNvSpPr/>
            <p:nvPr/>
          </p:nvSpPr>
          <p:spPr bwMode="auto">
            <a:xfrm>
              <a:off x="4404265" y="3701040"/>
              <a:ext cx="4451790" cy="4275534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1"/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r0, r1</a:t>
              </a:r>
            </a:p>
            <a:p>
              <a:pPr lvl="1"/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4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bge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endPara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r2, 1</a:t>
              </a:r>
            </a:p>
            <a:p>
              <a:pPr lvl="1"/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b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</a:p>
            <a:p>
              <a:r>
                <a:rPr lang="en-US" sz="24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/* fall through */</a:t>
              </a:r>
            </a:p>
            <a:p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   r4, r2, r4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A22DA284-AC15-D44E-80CF-F24B40A9E505}"/>
                </a:ext>
              </a:extLst>
            </p:cNvPr>
            <p:cNvSpPr/>
            <p:nvPr/>
          </p:nvSpPr>
          <p:spPr>
            <a:xfrm>
              <a:off x="3553852" y="5153070"/>
              <a:ext cx="543492" cy="6471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Circular Arrow 7">
            <a:extLst>
              <a:ext uri="{FF2B5EF4-FFF2-40B4-BE49-F238E27FC236}">
                <a16:creationId xmlns:a16="http://schemas.microsoft.com/office/drawing/2014/main" id="{BB600301-126D-0C93-5F4B-E148248F7605}"/>
              </a:ext>
            </a:extLst>
          </p:cNvPr>
          <p:cNvSpPr/>
          <p:nvPr/>
        </p:nvSpPr>
        <p:spPr>
          <a:xfrm rot="5400000" flipV="1">
            <a:off x="6632639" y="1819626"/>
            <a:ext cx="1744242" cy="2286968"/>
          </a:xfrm>
          <a:prstGeom prst="circularArrow">
            <a:avLst>
              <a:gd name="adj1" fmla="val 3851"/>
              <a:gd name="adj2" fmla="val 659802"/>
              <a:gd name="adj3" fmla="val 18194741"/>
              <a:gd name="adj4" fmla="val 10630201"/>
              <a:gd name="adj5" fmla="val 76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ircular Arrow 12">
            <a:extLst>
              <a:ext uri="{FF2B5EF4-FFF2-40B4-BE49-F238E27FC236}">
                <a16:creationId xmlns:a16="http://schemas.microsoft.com/office/drawing/2014/main" id="{1C720D70-2BF3-E636-6D97-ABDDD20B7E45}"/>
              </a:ext>
            </a:extLst>
          </p:cNvPr>
          <p:cNvSpPr/>
          <p:nvPr/>
        </p:nvSpPr>
        <p:spPr>
          <a:xfrm rot="5400000">
            <a:off x="8079216" y="2366172"/>
            <a:ext cx="2703714" cy="4231758"/>
          </a:xfrm>
          <a:prstGeom prst="circularArrow">
            <a:avLst>
              <a:gd name="adj1" fmla="val 3851"/>
              <a:gd name="adj2" fmla="val 685711"/>
              <a:gd name="adj3" fmla="val 18194741"/>
              <a:gd name="adj4" fmla="val 10630201"/>
              <a:gd name="adj5" fmla="val 76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0EA1C462-E076-D8F8-E975-7270C69D7CFC}"/>
              </a:ext>
            </a:extLst>
          </p:cNvPr>
          <p:cNvSpPr/>
          <p:nvPr/>
        </p:nvSpPr>
        <p:spPr>
          <a:xfrm rot="5400000">
            <a:off x="8602341" y="4604168"/>
            <a:ext cx="420412" cy="4608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685796-13D8-3FAB-6C85-F3CD9DE831E6}"/>
              </a:ext>
            </a:extLst>
          </p:cNvPr>
          <p:cNvGrpSpPr/>
          <p:nvPr/>
        </p:nvGrpSpPr>
        <p:grpSpPr>
          <a:xfrm>
            <a:off x="9431073" y="1221058"/>
            <a:ext cx="2269089" cy="1214106"/>
            <a:chOff x="3332193" y="-188048"/>
            <a:chExt cx="2269089" cy="121410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9DFA96-7698-1283-516E-1A565EB3922B}"/>
                </a:ext>
              </a:extLst>
            </p:cNvPr>
            <p:cNvSpPr txBox="1"/>
            <p:nvPr/>
          </p:nvSpPr>
          <p:spPr>
            <a:xfrm>
              <a:off x="3798798" y="-188048"/>
              <a:ext cx="1802484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&lt; r1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false block</a:t>
              </a: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AB909E52-10BD-5DAF-093C-4ABF370719DB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DFC8E3D-760D-A22A-D37D-E9E1C9085B04}"/>
              </a:ext>
            </a:extLst>
          </p:cNvPr>
          <p:cNvGrpSpPr/>
          <p:nvPr/>
        </p:nvGrpSpPr>
        <p:grpSpPr>
          <a:xfrm>
            <a:off x="1140079" y="1221058"/>
            <a:ext cx="2512014" cy="1287762"/>
            <a:chOff x="466367" y="-718962"/>
            <a:chExt cx="2512014" cy="128776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0DC0117-1B81-6B12-3C2A-64B1629BE079}"/>
                </a:ext>
              </a:extLst>
            </p:cNvPr>
            <p:cNvSpPr txBox="1"/>
            <p:nvPr/>
          </p:nvSpPr>
          <p:spPr>
            <a:xfrm>
              <a:off x="466367" y="-718962"/>
              <a:ext cx="251201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</a:t>
              </a:r>
              <a:r>
                <a:rPr lang="en-US" sz="2000" dirty="0">
                  <a:solidFill>
                    <a:srgbClr val="FF0000"/>
                  </a:solidFill>
                </a:rPr>
                <a:t>branch guard</a:t>
              </a:r>
              <a:r>
                <a:rPr lang="en-US" sz="2000" dirty="0">
                  <a:solidFill>
                    <a:schemeClr val="accent1"/>
                  </a:solidFill>
                </a:rPr>
                <a:t>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0" name="Up Arrow 19">
              <a:extLst>
                <a:ext uri="{FF2B5EF4-FFF2-40B4-BE49-F238E27FC236}">
                  <a16:creationId xmlns:a16="http://schemas.microsoft.com/office/drawing/2014/main" id="{A1E570A8-A968-D867-7A80-6D7861E006CD}"/>
                </a:ext>
              </a:extLst>
            </p:cNvPr>
            <p:cNvSpPr/>
            <p:nvPr/>
          </p:nvSpPr>
          <p:spPr>
            <a:xfrm rot="10800000">
              <a:off x="1434153" y="36823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906235B-EA29-D59F-7AF9-717465A7D5CA}"/>
              </a:ext>
            </a:extLst>
          </p:cNvPr>
          <p:cNvGrpSpPr/>
          <p:nvPr/>
        </p:nvGrpSpPr>
        <p:grpSpPr>
          <a:xfrm>
            <a:off x="9241156" y="2568040"/>
            <a:ext cx="2123448" cy="707886"/>
            <a:chOff x="444793" y="-1336048"/>
            <a:chExt cx="2123448" cy="70788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65A6B47-0BB5-1641-D0D5-2EF4449A75D7}"/>
                </a:ext>
              </a:extLst>
            </p:cNvPr>
            <p:cNvSpPr txBox="1"/>
            <p:nvPr/>
          </p:nvSpPr>
          <p:spPr>
            <a:xfrm>
              <a:off x="1180911" y="-1336048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866F9EFB-BEF4-3109-D1FF-5031AA1BD8BE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6282FD-EB61-29E3-EC89-81E865E6E3D1}"/>
              </a:ext>
            </a:extLst>
          </p:cNvPr>
          <p:cNvGrpSpPr/>
          <p:nvPr/>
        </p:nvGrpSpPr>
        <p:grpSpPr>
          <a:xfrm>
            <a:off x="5322231" y="4013903"/>
            <a:ext cx="2207261" cy="707886"/>
            <a:chOff x="881935" y="-1101353"/>
            <a:chExt cx="2207261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47BAC6B-963E-5E64-A7E5-1F6120137CD6}"/>
                </a:ext>
              </a:extLst>
            </p:cNvPr>
            <p:cNvSpPr txBox="1"/>
            <p:nvPr/>
          </p:nvSpPr>
          <p:spPr>
            <a:xfrm>
              <a:off x="881935" y="-1101353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condition false block</a:t>
              </a: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98427DD5-A7AE-E450-666B-0CF048326066}"/>
                </a:ext>
              </a:extLst>
            </p:cNvPr>
            <p:cNvSpPr/>
            <p:nvPr/>
          </p:nvSpPr>
          <p:spPr>
            <a:xfrm rot="5400000">
              <a:off x="2647573" y="-1370856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U-Turn Arrow 26">
            <a:extLst>
              <a:ext uri="{FF2B5EF4-FFF2-40B4-BE49-F238E27FC236}">
                <a16:creationId xmlns:a16="http://schemas.microsoft.com/office/drawing/2014/main" id="{E8ED879D-CBEF-9ECA-754D-1364BD40C9EE}"/>
              </a:ext>
            </a:extLst>
          </p:cNvPr>
          <p:cNvSpPr/>
          <p:nvPr/>
        </p:nvSpPr>
        <p:spPr>
          <a:xfrm rot="5400000" flipV="1">
            <a:off x="-31644" y="3932420"/>
            <a:ext cx="1910952" cy="916331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456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6E7B30F0-7EAA-DE7E-4254-762ECFD9AB5D}"/>
              </a:ext>
            </a:extLst>
          </p:cNvPr>
          <p:cNvSpPr/>
          <p:nvPr/>
        </p:nvSpPr>
        <p:spPr>
          <a:xfrm>
            <a:off x="2234599" y="4721789"/>
            <a:ext cx="220133" cy="4233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18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 animBg="1"/>
      <p:bldP spid="13" grpId="0" animBg="1"/>
      <p:bldP spid="1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72" y="217108"/>
            <a:ext cx="10515600" cy="435088"/>
          </a:xfrm>
        </p:spPr>
        <p:txBody>
          <a:bodyPr/>
          <a:lstStyle/>
          <a:p>
            <a:r>
              <a:rPr lang="en-US" dirty="0"/>
              <a:t>If with an Else Block order: All These Are Equivalent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77A718D-0869-1944-8B61-C40EA778FF70}"/>
              </a:ext>
            </a:extLst>
          </p:cNvPr>
          <p:cNvSpPr/>
          <p:nvPr/>
        </p:nvSpPr>
        <p:spPr bwMode="auto">
          <a:xfrm>
            <a:off x="814769" y="807893"/>
            <a:ext cx="4451790" cy="288202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 = 1;</a:t>
            </a:r>
          </a:p>
          <a:p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branch around else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r2 = 0;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/* fall through */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 = r2 + r4;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127945-83BD-FE40-B013-ACB3254F8897}"/>
              </a:ext>
            </a:extLst>
          </p:cNvPr>
          <p:cNvSpPr/>
          <p:nvPr/>
        </p:nvSpPr>
        <p:spPr bwMode="auto">
          <a:xfrm>
            <a:off x="7033596" y="677227"/>
            <a:ext cx="4451790" cy="294536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r0, r1</a:t>
            </a:r>
          </a:p>
          <a:p>
            <a:pPr lvl="1"/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1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b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  r2, 0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/* fall through */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  r4, r2, r4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7" name="U-Turn Arrow 26">
            <a:extLst>
              <a:ext uri="{FF2B5EF4-FFF2-40B4-BE49-F238E27FC236}">
                <a16:creationId xmlns:a16="http://schemas.microsoft.com/office/drawing/2014/main" id="{A7D109C1-0978-4DFC-E617-088ECD097DBA}"/>
              </a:ext>
            </a:extLst>
          </p:cNvPr>
          <p:cNvSpPr/>
          <p:nvPr/>
        </p:nvSpPr>
        <p:spPr>
          <a:xfrm rot="5400000" flipV="1">
            <a:off x="39015" y="2103699"/>
            <a:ext cx="1787996" cy="985329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59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F8E11D0D-06F3-5B6D-8E0D-93A3A28C30DE}"/>
              </a:ext>
            </a:extLst>
          </p:cNvPr>
          <p:cNvSpPr/>
          <p:nvPr/>
        </p:nvSpPr>
        <p:spPr>
          <a:xfrm>
            <a:off x="2177299" y="2879233"/>
            <a:ext cx="220133" cy="4233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61D44D4D-9ADD-CBDD-6917-59A746B7C669}"/>
              </a:ext>
            </a:extLst>
          </p:cNvPr>
          <p:cNvSpPr/>
          <p:nvPr/>
        </p:nvSpPr>
        <p:spPr>
          <a:xfrm rot="5400000" flipV="1">
            <a:off x="6631845" y="2088556"/>
            <a:ext cx="1531091" cy="1237420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970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3643EBAC-EA3F-7DB5-F811-F43D1D6F26EF}"/>
              </a:ext>
            </a:extLst>
          </p:cNvPr>
          <p:cNvSpPr/>
          <p:nvPr/>
        </p:nvSpPr>
        <p:spPr>
          <a:xfrm>
            <a:off x="8995834" y="2873791"/>
            <a:ext cx="220133" cy="4233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56033C4-4F24-2845-B5EC-1937E6CCB5D0}"/>
              </a:ext>
            </a:extLst>
          </p:cNvPr>
          <p:cNvSpPr/>
          <p:nvPr/>
        </p:nvSpPr>
        <p:spPr bwMode="auto">
          <a:xfrm>
            <a:off x="831241" y="3808940"/>
            <a:ext cx="4451790" cy="288202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&gt;=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0;</a:t>
            </a:r>
          </a:p>
          <a:p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branch around else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1;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fall through */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 = r2 + r4;</a:t>
            </a:r>
          </a:p>
        </p:txBody>
      </p:sp>
      <p:sp>
        <p:nvSpPr>
          <p:cNvPr id="31" name="U-Turn Arrow 30">
            <a:extLst>
              <a:ext uri="{FF2B5EF4-FFF2-40B4-BE49-F238E27FC236}">
                <a16:creationId xmlns:a16="http://schemas.microsoft.com/office/drawing/2014/main" id="{155DA7E0-6C83-CA18-CC48-CAB134D31998}"/>
              </a:ext>
            </a:extLst>
          </p:cNvPr>
          <p:cNvSpPr/>
          <p:nvPr/>
        </p:nvSpPr>
        <p:spPr>
          <a:xfrm rot="5400000" flipV="1">
            <a:off x="181532" y="4978701"/>
            <a:ext cx="1787996" cy="1237420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59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99904324-FC6E-CFA4-E66C-DEF7FA79B7F5}"/>
              </a:ext>
            </a:extLst>
          </p:cNvPr>
          <p:cNvSpPr/>
          <p:nvPr/>
        </p:nvSpPr>
        <p:spPr>
          <a:xfrm>
            <a:off x="2193771" y="5880280"/>
            <a:ext cx="220133" cy="4233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BF376BE-8221-1756-B38D-EC63868B75A8}"/>
              </a:ext>
            </a:extLst>
          </p:cNvPr>
          <p:cNvSpPr/>
          <p:nvPr/>
        </p:nvSpPr>
        <p:spPr bwMode="auto">
          <a:xfrm>
            <a:off x="7147388" y="3695524"/>
            <a:ext cx="4451790" cy="294536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r0, r1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mov   r2, 0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b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fall through */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  r4, r2, r4</a:t>
            </a:r>
          </a:p>
        </p:txBody>
      </p:sp>
      <p:sp>
        <p:nvSpPr>
          <p:cNvPr id="35" name="Down Arrow 34">
            <a:extLst>
              <a:ext uri="{FF2B5EF4-FFF2-40B4-BE49-F238E27FC236}">
                <a16:creationId xmlns:a16="http://schemas.microsoft.com/office/drawing/2014/main" id="{4F1275BE-FB05-C3C7-EAFE-334D08AD20BF}"/>
              </a:ext>
            </a:extLst>
          </p:cNvPr>
          <p:cNvSpPr/>
          <p:nvPr/>
        </p:nvSpPr>
        <p:spPr>
          <a:xfrm>
            <a:off x="9437676" y="5874838"/>
            <a:ext cx="220133" cy="4233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U-Turn Arrow 35">
            <a:extLst>
              <a:ext uri="{FF2B5EF4-FFF2-40B4-BE49-F238E27FC236}">
                <a16:creationId xmlns:a16="http://schemas.microsoft.com/office/drawing/2014/main" id="{4CD67723-6832-9D02-17AF-C827E9200409}"/>
              </a:ext>
            </a:extLst>
          </p:cNvPr>
          <p:cNvSpPr/>
          <p:nvPr/>
        </p:nvSpPr>
        <p:spPr>
          <a:xfrm rot="5400000" flipV="1">
            <a:off x="6580504" y="5015905"/>
            <a:ext cx="1531091" cy="1237420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970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U-Turn Arrow 36">
            <a:extLst>
              <a:ext uri="{FF2B5EF4-FFF2-40B4-BE49-F238E27FC236}">
                <a16:creationId xmlns:a16="http://schemas.microsoft.com/office/drawing/2014/main" id="{A0849286-90EE-EF41-222F-D733A9BBA2A9}"/>
              </a:ext>
            </a:extLst>
          </p:cNvPr>
          <p:cNvSpPr/>
          <p:nvPr/>
        </p:nvSpPr>
        <p:spPr>
          <a:xfrm rot="5400000">
            <a:off x="9445841" y="1339970"/>
            <a:ext cx="1251270" cy="1047468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77382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U-Turn Arrow 37">
            <a:extLst>
              <a:ext uri="{FF2B5EF4-FFF2-40B4-BE49-F238E27FC236}">
                <a16:creationId xmlns:a16="http://schemas.microsoft.com/office/drawing/2014/main" id="{60BB74E0-74C4-3A6E-0899-8D74DDE534B3}"/>
              </a:ext>
            </a:extLst>
          </p:cNvPr>
          <p:cNvSpPr/>
          <p:nvPr/>
        </p:nvSpPr>
        <p:spPr>
          <a:xfrm rot="5400000">
            <a:off x="9511298" y="4389945"/>
            <a:ext cx="1340490" cy="1047468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100000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06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257" y="223685"/>
            <a:ext cx="10515600" cy="435088"/>
          </a:xfrm>
        </p:spPr>
        <p:txBody>
          <a:bodyPr/>
          <a:lstStyle/>
          <a:p>
            <a:r>
              <a:rPr lang="en-US" dirty="0"/>
              <a:t>Branching What not to do: Spaghetti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BF4F492-B801-9646-3C1C-990E19881781}"/>
              </a:ext>
            </a:extLst>
          </p:cNvPr>
          <p:cNvSpPr/>
          <p:nvPr/>
        </p:nvSpPr>
        <p:spPr bwMode="auto">
          <a:xfrm>
            <a:off x="487002" y="651769"/>
            <a:ext cx="6635764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  r2, 0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b    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not needed, slows code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	r1, r2, r3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1FB6CC-423C-6876-3BF6-4482AD14DC9F}"/>
              </a:ext>
            </a:extLst>
          </p:cNvPr>
          <p:cNvGrpSpPr/>
          <p:nvPr/>
        </p:nvGrpSpPr>
        <p:grpSpPr>
          <a:xfrm>
            <a:off x="7468926" y="142029"/>
            <a:ext cx="4183104" cy="2205309"/>
            <a:chOff x="7468926" y="142029"/>
            <a:chExt cx="4183104" cy="220530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80B76B8-C40C-D79C-421B-56CC1D3D0C0F}"/>
                </a:ext>
              </a:extLst>
            </p:cNvPr>
            <p:cNvSpPr txBox="1"/>
            <p:nvPr/>
          </p:nvSpPr>
          <p:spPr>
            <a:xfrm>
              <a:off x="8620224" y="142029"/>
              <a:ext cx="2791602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0000"/>
                  </a:solidFill>
                </a:rPr>
                <a:t>Use fall-through!</a:t>
              </a:r>
            </a:p>
            <a:p>
              <a:pPr algn="ctr"/>
              <a:r>
                <a:rPr lang="en-US" sz="2000" dirty="0"/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do not branch to the next statement!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B69AF51-3279-108F-4F1F-ABE12E967362}"/>
                </a:ext>
              </a:extLst>
            </p:cNvPr>
            <p:cNvSpPr/>
            <p:nvPr/>
          </p:nvSpPr>
          <p:spPr bwMode="auto">
            <a:xfrm>
              <a:off x="8130639" y="1302207"/>
              <a:ext cx="3521391" cy="1045131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rgbClr val="2C895B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  <a:endPara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	r1, r2, r3</a:t>
              </a:r>
            </a:p>
          </p:txBody>
        </p:sp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BC33CD37-4588-C616-5278-7183FE8EDFFA}"/>
                </a:ext>
              </a:extLst>
            </p:cNvPr>
            <p:cNvSpPr/>
            <p:nvPr/>
          </p:nvSpPr>
          <p:spPr>
            <a:xfrm>
              <a:off x="7468926" y="1576465"/>
              <a:ext cx="491825" cy="3399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2E89B8F-6318-4107-863A-404C460A6012}"/>
              </a:ext>
            </a:extLst>
          </p:cNvPr>
          <p:cNvSpPr/>
          <p:nvPr/>
        </p:nvSpPr>
        <p:spPr bwMode="auto">
          <a:xfrm>
            <a:off x="459316" y="2422122"/>
            <a:ext cx="3121136" cy="421219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	r1, 1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mov 	r2, 2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b	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Lthree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	r5, 5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	.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Lsix</a:t>
            </a:r>
            <a:endParaRPr lang="en-US" sz="20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Lthree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mov	r3, 3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mov	r4, 4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	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Lseven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Lsix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mov	r6, 6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Lseven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	r7, 7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E112B9F-3835-C1E2-BC79-908ED32D81D1}"/>
              </a:ext>
            </a:extLst>
          </p:cNvPr>
          <p:cNvGrpSpPr/>
          <p:nvPr/>
        </p:nvGrpSpPr>
        <p:grpSpPr>
          <a:xfrm>
            <a:off x="3174183" y="3301842"/>
            <a:ext cx="1235034" cy="1226376"/>
            <a:chOff x="5260769" y="3345872"/>
            <a:chExt cx="1235034" cy="122637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A6076F2-1232-50D0-81A3-1EEB304A5390}"/>
                </a:ext>
              </a:extLst>
            </p:cNvPr>
            <p:cNvCxnSpPr/>
            <p:nvPr/>
          </p:nvCxnSpPr>
          <p:spPr>
            <a:xfrm>
              <a:off x="5579057" y="3345872"/>
              <a:ext cx="916746" cy="0"/>
            </a:xfrm>
            <a:prstGeom prst="line">
              <a:avLst/>
            </a:prstGeom>
            <a:ln w="28575">
              <a:solidFill>
                <a:schemeClr val="accent5"/>
              </a:solidFill>
              <a:tailEnd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0B5BA16-6E69-80EB-3B12-C867CE9AE2AD}"/>
                </a:ext>
              </a:extLst>
            </p:cNvPr>
            <p:cNvCxnSpPr>
              <a:cxnSpLocks/>
            </p:cNvCxnSpPr>
            <p:nvPr/>
          </p:nvCxnSpPr>
          <p:spPr>
            <a:xfrm>
              <a:off x="6495803" y="3345872"/>
              <a:ext cx="0" cy="1226376"/>
            </a:xfrm>
            <a:prstGeom prst="line">
              <a:avLst/>
            </a:prstGeom>
            <a:ln w="28575">
              <a:solidFill>
                <a:schemeClr val="accent5"/>
              </a:solidFill>
              <a:tailEnd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F1CB3D-6464-5A6F-2236-3C0DA41E5C0D}"/>
                </a:ext>
              </a:extLst>
            </p:cNvPr>
            <p:cNvCxnSpPr/>
            <p:nvPr/>
          </p:nvCxnSpPr>
          <p:spPr>
            <a:xfrm flipH="1">
              <a:off x="5260769" y="4572248"/>
              <a:ext cx="1235034" cy="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96E3EF7-73D9-643D-AE42-377340B49D07}"/>
              </a:ext>
            </a:extLst>
          </p:cNvPr>
          <p:cNvGrpSpPr/>
          <p:nvPr/>
        </p:nvGrpSpPr>
        <p:grpSpPr>
          <a:xfrm>
            <a:off x="3124702" y="3915029"/>
            <a:ext cx="1009403" cy="1820381"/>
            <a:chOff x="5486400" y="3345872"/>
            <a:chExt cx="1009403" cy="122637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DAB366D-CCE1-4D1C-6AD2-55CE3EC499B8}"/>
                </a:ext>
              </a:extLst>
            </p:cNvPr>
            <p:cNvCxnSpPr/>
            <p:nvPr/>
          </p:nvCxnSpPr>
          <p:spPr>
            <a:xfrm>
              <a:off x="5579057" y="3345872"/>
              <a:ext cx="916746" cy="0"/>
            </a:xfrm>
            <a:prstGeom prst="line">
              <a:avLst/>
            </a:prstGeom>
            <a:ln w="28575">
              <a:solidFill>
                <a:srgbClr val="2C895B"/>
              </a:solidFill>
              <a:tailEnd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D1EFCB5-91CD-6E93-6E89-29C78B367ED4}"/>
                </a:ext>
              </a:extLst>
            </p:cNvPr>
            <p:cNvCxnSpPr>
              <a:cxnSpLocks/>
            </p:cNvCxnSpPr>
            <p:nvPr/>
          </p:nvCxnSpPr>
          <p:spPr>
            <a:xfrm>
              <a:off x="6495803" y="3345872"/>
              <a:ext cx="0" cy="1226376"/>
            </a:xfrm>
            <a:prstGeom prst="line">
              <a:avLst/>
            </a:prstGeom>
            <a:ln w="28575">
              <a:solidFill>
                <a:srgbClr val="2C895B"/>
              </a:solidFill>
              <a:tailEnd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8B584E6-C9A5-D48F-BEDB-90DE8C00D8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6400" y="4561659"/>
              <a:ext cx="1009403" cy="0"/>
            </a:xfrm>
            <a:prstGeom prst="straightConnector1">
              <a:avLst/>
            </a:prstGeom>
            <a:ln w="28575">
              <a:solidFill>
                <a:srgbClr val="2C895B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85C584D-A47C-95F4-E440-32BA8500AD05}"/>
              </a:ext>
            </a:extLst>
          </p:cNvPr>
          <p:cNvGrpSpPr/>
          <p:nvPr/>
        </p:nvGrpSpPr>
        <p:grpSpPr>
          <a:xfrm>
            <a:off x="3174183" y="5141405"/>
            <a:ext cx="1235034" cy="1226376"/>
            <a:chOff x="5260769" y="3345872"/>
            <a:chExt cx="1235034" cy="1226376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3293FF-1C70-0199-3974-D77F80CAA493}"/>
                </a:ext>
              </a:extLst>
            </p:cNvPr>
            <p:cNvCxnSpPr/>
            <p:nvPr/>
          </p:nvCxnSpPr>
          <p:spPr>
            <a:xfrm>
              <a:off x="5579057" y="3345872"/>
              <a:ext cx="916746" cy="0"/>
            </a:xfrm>
            <a:prstGeom prst="line">
              <a:avLst/>
            </a:prstGeom>
            <a:ln w="28575">
              <a:solidFill>
                <a:srgbClr val="7030A0"/>
              </a:solidFill>
              <a:tailEnd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047A9AF-E4A5-0451-990C-21483AC66A90}"/>
                </a:ext>
              </a:extLst>
            </p:cNvPr>
            <p:cNvCxnSpPr>
              <a:cxnSpLocks/>
            </p:cNvCxnSpPr>
            <p:nvPr/>
          </p:nvCxnSpPr>
          <p:spPr>
            <a:xfrm>
              <a:off x="6495803" y="3345872"/>
              <a:ext cx="0" cy="1226376"/>
            </a:xfrm>
            <a:prstGeom prst="line">
              <a:avLst/>
            </a:prstGeom>
            <a:ln w="28575">
              <a:solidFill>
                <a:srgbClr val="7030A0"/>
              </a:solidFill>
              <a:tailEnd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73F719F-7D1C-ACB6-2D64-720C7F50DA03}"/>
                </a:ext>
              </a:extLst>
            </p:cNvPr>
            <p:cNvCxnSpPr/>
            <p:nvPr/>
          </p:nvCxnSpPr>
          <p:spPr>
            <a:xfrm flipH="1">
              <a:off x="5260769" y="4572248"/>
              <a:ext cx="1235034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50BC7AE-8288-FF8C-D232-05F31DA20145}"/>
              </a:ext>
            </a:extLst>
          </p:cNvPr>
          <p:cNvGrpSpPr/>
          <p:nvPr/>
        </p:nvGrpSpPr>
        <p:grpSpPr>
          <a:xfrm>
            <a:off x="7657060" y="2720795"/>
            <a:ext cx="4412662" cy="3693494"/>
            <a:chOff x="7389432" y="2085963"/>
            <a:chExt cx="4412662" cy="3693494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6AD2D0A-374F-54C1-66D6-59240D57F5AE}"/>
                </a:ext>
              </a:extLst>
            </p:cNvPr>
            <p:cNvSpPr/>
            <p:nvPr/>
          </p:nvSpPr>
          <p:spPr bwMode="auto">
            <a:xfrm>
              <a:off x="7881258" y="2834089"/>
              <a:ext cx="3092071" cy="2945368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rgbClr val="2C895B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	r1, 1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mov	r2, 2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mov	r3, 3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mov	r4, 4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	.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Lseven</a:t>
              </a:r>
              <a:endPara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mov	r5, 5</a:t>
              </a:r>
            </a:p>
            <a:p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mov	r6, 6</a:t>
              </a: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Lseven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	r7, 7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BE7582E5-12EA-4E0A-0599-1659336FCD9D}"/>
                </a:ext>
              </a:extLst>
            </p:cNvPr>
            <p:cNvSpPr/>
            <p:nvPr/>
          </p:nvSpPr>
          <p:spPr>
            <a:xfrm>
              <a:off x="7389432" y="3850456"/>
              <a:ext cx="491825" cy="3399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0B9A572-8F3A-AEAC-3D77-886538499517}"/>
                </a:ext>
              </a:extLst>
            </p:cNvPr>
            <p:cNvGrpSpPr/>
            <p:nvPr/>
          </p:nvGrpSpPr>
          <p:grpSpPr>
            <a:xfrm>
              <a:off x="10567060" y="4306773"/>
              <a:ext cx="1235034" cy="1226376"/>
              <a:chOff x="5260769" y="3345872"/>
              <a:chExt cx="1235034" cy="1226376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EF7971A-5563-EA28-F880-37B00188A035}"/>
                  </a:ext>
                </a:extLst>
              </p:cNvPr>
              <p:cNvCxnSpPr/>
              <p:nvPr/>
            </p:nvCxnSpPr>
            <p:spPr>
              <a:xfrm>
                <a:off x="5579057" y="3345872"/>
                <a:ext cx="916746" cy="0"/>
              </a:xfrm>
              <a:prstGeom prst="line">
                <a:avLst/>
              </a:prstGeom>
              <a:ln w="28575">
                <a:solidFill>
                  <a:srgbClr val="7030A0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C1BFD21-536E-951E-82AE-297EBEA628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5803" y="3345872"/>
                <a:ext cx="0" cy="1226376"/>
              </a:xfrm>
              <a:prstGeom prst="line">
                <a:avLst/>
              </a:prstGeom>
              <a:ln w="28575">
                <a:solidFill>
                  <a:srgbClr val="7030A0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464136B-9762-F0CA-E4F5-90FF4FAF3AA9}"/>
                  </a:ext>
                </a:extLst>
              </p:cNvPr>
              <p:cNvCxnSpPr/>
              <p:nvPr/>
            </p:nvCxnSpPr>
            <p:spPr>
              <a:xfrm flipH="1">
                <a:off x="5260769" y="4572248"/>
                <a:ext cx="1235034" cy="0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C68D4BB-CD89-D9B3-2602-CB5AA8DD1728}"/>
                </a:ext>
              </a:extLst>
            </p:cNvPr>
            <p:cNvSpPr txBox="1"/>
            <p:nvPr/>
          </p:nvSpPr>
          <p:spPr>
            <a:xfrm>
              <a:off x="8379505" y="2085963"/>
              <a:ext cx="2264266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Much faster and easier to read!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0C07094-5A05-017E-B8C9-0C261E144D78}"/>
              </a:ext>
            </a:extLst>
          </p:cNvPr>
          <p:cNvSpPr txBox="1"/>
          <p:nvPr/>
        </p:nvSpPr>
        <p:spPr>
          <a:xfrm>
            <a:off x="4686296" y="2672425"/>
            <a:ext cx="2836963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Observation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many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commands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a sign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you should look to reorganize your code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B854CD0-1C0F-9E22-B2F2-FAABB66340C4}"/>
              </a:ext>
            </a:extLst>
          </p:cNvPr>
          <p:cNvGrpSpPr/>
          <p:nvPr/>
        </p:nvGrpSpPr>
        <p:grpSpPr>
          <a:xfrm>
            <a:off x="5237982" y="4959686"/>
            <a:ext cx="3907604" cy="1323439"/>
            <a:chOff x="68422" y="-1707358"/>
            <a:chExt cx="3907604" cy="132343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9100B41-7ED5-9E2F-535D-248D76CC659B}"/>
                </a:ext>
              </a:extLst>
            </p:cNvPr>
            <p:cNvSpPr txBox="1"/>
            <p:nvPr/>
          </p:nvSpPr>
          <p:spPr>
            <a:xfrm>
              <a:off x="68422" y="-1707358"/>
              <a:ext cx="2496606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Notice after </a:t>
              </a:r>
              <a:r>
                <a:rPr lang="en-US" sz="2000" i="1" dirty="0">
                  <a:solidFill>
                    <a:srgbClr val="0070C0"/>
                  </a:solidFill>
                </a:rPr>
                <a:t>"unwinding" </a:t>
              </a:r>
              <a:r>
                <a:rPr lang="en-US" sz="2000" dirty="0">
                  <a:solidFill>
                    <a:srgbClr val="0070C0"/>
                  </a:solidFill>
                </a:rPr>
                <a:t>this </a:t>
              </a:r>
              <a:r>
                <a:rPr lang="en-US" sz="2000" i="1" dirty="0">
                  <a:solidFill>
                    <a:srgbClr val="2C895B"/>
                  </a:solidFill>
                </a:rPr>
                <a:t>unreachable code </a:t>
              </a:r>
              <a:r>
                <a:rPr lang="en-US" sz="2000" dirty="0">
                  <a:solidFill>
                    <a:srgbClr val="0070C0"/>
                  </a:solidFill>
                </a:rPr>
                <a:t>is easier to detect</a:t>
              </a:r>
            </a:p>
          </p:txBody>
        </p:sp>
        <p:sp>
          <p:nvSpPr>
            <p:cNvPr id="39" name="Up Arrow 38">
              <a:extLst>
                <a:ext uri="{FF2B5EF4-FFF2-40B4-BE49-F238E27FC236}">
                  <a16:creationId xmlns:a16="http://schemas.microsoft.com/office/drawing/2014/main" id="{A0DCDE6B-6766-6498-7C97-088A2A946431}"/>
                </a:ext>
              </a:extLst>
            </p:cNvPr>
            <p:cNvSpPr/>
            <p:nvPr/>
          </p:nvSpPr>
          <p:spPr>
            <a:xfrm rot="5400000">
              <a:off x="3212296" y="-2061200"/>
              <a:ext cx="140130" cy="1387330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0044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 animBg="1"/>
      <p:bldP spid="3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4D6A-DEEC-8A2E-DCA2-321A28A7DB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19749" y="1306408"/>
            <a:ext cx="5067512" cy="494553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 sz="2400" dirty="0"/>
              <a:t>Do not Branch "Upwards" unless it is part of a loop (later slides)</a:t>
            </a:r>
          </a:p>
          <a:p>
            <a:r>
              <a:rPr lang="en-US" sz="2400" dirty="0"/>
              <a:t>If you cannot easily write the equivalent C code for your assembly code, you may have code that is harder to read than it should be</a:t>
            </a:r>
          </a:p>
          <a:p>
            <a:r>
              <a:rPr lang="en-US" sz="2400" dirty="0">
                <a:solidFill>
                  <a:srgbClr val="C00000"/>
                </a:solidFill>
              </a:rPr>
              <a:t>Action: </a:t>
            </a:r>
            <a:r>
              <a:rPr lang="en-US" sz="2400" dirty="0"/>
              <a:t>adjust your assembly code to have a similar structure as an equivalent version written in C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51042"/>
          </a:xfrm>
        </p:spPr>
        <p:txBody>
          <a:bodyPr/>
          <a:lstStyle/>
          <a:p>
            <a:r>
              <a:rPr lang="en-US" dirty="0"/>
              <a:t>Bad Style: Branching Upwards (Not a loop)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127945-83BD-FE40-B013-ACB3254F8897}"/>
              </a:ext>
            </a:extLst>
          </p:cNvPr>
          <p:cNvSpPr/>
          <p:nvPr/>
        </p:nvSpPr>
        <p:spPr bwMode="auto">
          <a:xfrm>
            <a:off x="6410632" y="989771"/>
            <a:ext cx="4451790" cy="484560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r3, r4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.Lelse1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bgt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.Lelse2</a:t>
            </a:r>
          </a:p>
          <a:p>
            <a:pPr lvl="1"/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r0, r1</a:t>
            </a:r>
          </a:p>
          <a:p>
            <a:pPr lvl="1"/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.Lelse2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1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b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Lelse1: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  r2, 0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b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.Lelse2: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add r4, r3, r2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b .Lesle1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  r4, r2, r4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61D44D4D-9ADD-CBDD-6917-59A746B7C669}"/>
              </a:ext>
            </a:extLst>
          </p:cNvPr>
          <p:cNvSpPr/>
          <p:nvPr/>
        </p:nvSpPr>
        <p:spPr>
          <a:xfrm rot="5400000" flipV="1">
            <a:off x="5669038" y="2957258"/>
            <a:ext cx="2276562" cy="1237420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U-Turn Arrow 36">
            <a:extLst>
              <a:ext uri="{FF2B5EF4-FFF2-40B4-BE49-F238E27FC236}">
                <a16:creationId xmlns:a16="http://schemas.microsoft.com/office/drawing/2014/main" id="{A0849286-90EE-EF41-222F-D733A9BBA2A9}"/>
              </a:ext>
            </a:extLst>
          </p:cNvPr>
          <p:cNvSpPr/>
          <p:nvPr/>
        </p:nvSpPr>
        <p:spPr>
          <a:xfrm rot="5400000">
            <a:off x="8582601" y="1962021"/>
            <a:ext cx="2276558" cy="1395561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94291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U-Turn Arrow 17">
            <a:extLst>
              <a:ext uri="{FF2B5EF4-FFF2-40B4-BE49-F238E27FC236}">
                <a16:creationId xmlns:a16="http://schemas.microsoft.com/office/drawing/2014/main" id="{0C9AC6CD-6FAE-3695-BAB4-302156FFC599}"/>
              </a:ext>
            </a:extLst>
          </p:cNvPr>
          <p:cNvSpPr/>
          <p:nvPr/>
        </p:nvSpPr>
        <p:spPr>
          <a:xfrm rot="5400000">
            <a:off x="8078796" y="2790483"/>
            <a:ext cx="2890879" cy="1002273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52038"/>
            </a:avLst>
          </a:prstGeom>
          <a:solidFill>
            <a:srgbClr val="F37440"/>
          </a:solidFill>
          <a:ln>
            <a:solidFill>
              <a:srgbClr val="F37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37BF2509-CAEF-0674-A12B-6F5C1DA85B2E}"/>
              </a:ext>
            </a:extLst>
          </p:cNvPr>
          <p:cNvSpPr/>
          <p:nvPr/>
        </p:nvSpPr>
        <p:spPr>
          <a:xfrm rot="5400000" flipV="1">
            <a:off x="5317052" y="3562148"/>
            <a:ext cx="2599257" cy="1618696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90281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U-Turn Arrow 19">
            <a:extLst>
              <a:ext uri="{FF2B5EF4-FFF2-40B4-BE49-F238E27FC236}">
                <a16:creationId xmlns:a16="http://schemas.microsoft.com/office/drawing/2014/main" id="{A079AD06-C5E5-A2FE-1DF4-1A19AF5EE4DC}"/>
              </a:ext>
            </a:extLst>
          </p:cNvPr>
          <p:cNvSpPr/>
          <p:nvPr/>
        </p:nvSpPr>
        <p:spPr>
          <a:xfrm rot="5400000" flipH="1">
            <a:off x="9167562" y="3284289"/>
            <a:ext cx="1343302" cy="2046418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2626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43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4D6A-DEEC-8A2E-DCA2-321A28A7DB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9184" y="1306408"/>
            <a:ext cx="5067512" cy="481313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 sz="2400" dirty="0"/>
              <a:t>Avoid </a:t>
            </a:r>
            <a:r>
              <a:rPr lang="en-US" sz="2400" dirty="0" err="1"/>
              <a:t>goto</a:t>
            </a:r>
            <a:r>
              <a:rPr lang="en-US" sz="2400" dirty="0"/>
              <a:t> like structure</a:t>
            </a:r>
          </a:p>
          <a:p>
            <a:pPr fontAlgn="base"/>
            <a:r>
              <a:rPr lang="en-US" sz="2400" dirty="0"/>
              <a:t>Do not use unnecessary branches (sometimes called a “</a:t>
            </a:r>
            <a:r>
              <a:rPr lang="en-US" sz="2400" dirty="0" err="1"/>
              <a:t>goto</a:t>
            </a:r>
            <a:r>
              <a:rPr lang="en-US" sz="2400" dirty="0"/>
              <a:t>” like structure) when a “fall through” works</a:t>
            </a:r>
          </a:p>
          <a:p>
            <a:pPr fontAlgn="base"/>
            <a:r>
              <a:rPr lang="en-US" sz="2400" dirty="0"/>
              <a:t>You can see this by structures that have a </a:t>
            </a:r>
            <a:r>
              <a:rPr lang="en-US" sz="2400" b="1" dirty="0"/>
              <a:t>conditional branch around an unconditional branch that immediately follows 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497"/>
            <a:ext cx="10515600" cy="551042"/>
          </a:xfrm>
        </p:spPr>
        <p:txBody>
          <a:bodyPr/>
          <a:lstStyle/>
          <a:p>
            <a:r>
              <a:rPr lang="en-US" dirty="0"/>
              <a:t>Branching: Use Fall through!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127945-83BD-FE40-B013-ACB3254F8897}"/>
              </a:ext>
            </a:extLst>
          </p:cNvPr>
          <p:cNvSpPr/>
          <p:nvPr/>
        </p:nvSpPr>
        <p:spPr bwMode="auto">
          <a:xfrm>
            <a:off x="6560387" y="293607"/>
            <a:ext cx="4451790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Do not do the following:</a:t>
            </a:r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r0, 0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2</a:t>
            </a:r>
            <a:endParaRPr lang="en-US" sz="4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61D44D4D-9ADD-CBDD-6917-59A746B7C669}"/>
              </a:ext>
            </a:extLst>
          </p:cNvPr>
          <p:cNvSpPr/>
          <p:nvPr/>
        </p:nvSpPr>
        <p:spPr>
          <a:xfrm rot="5400000" flipV="1">
            <a:off x="6014434" y="1635784"/>
            <a:ext cx="1180613" cy="1237420"/>
          </a:xfrm>
          <a:prstGeom prst="uturnArrow">
            <a:avLst>
              <a:gd name="adj1" fmla="val 4865"/>
              <a:gd name="adj2" fmla="val 6881"/>
              <a:gd name="adj3" fmla="val 20789"/>
              <a:gd name="adj4" fmla="val 42454"/>
              <a:gd name="adj5" fmla="val 609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37BF2509-CAEF-0674-A12B-6F5C1DA85B2E}"/>
              </a:ext>
            </a:extLst>
          </p:cNvPr>
          <p:cNvSpPr/>
          <p:nvPr/>
        </p:nvSpPr>
        <p:spPr>
          <a:xfrm rot="5400000" flipV="1">
            <a:off x="5962701" y="1211108"/>
            <a:ext cx="869528" cy="1060129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90281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75DC633-43F3-4E65-3E4F-BC0841A7EFCF}"/>
              </a:ext>
            </a:extLst>
          </p:cNvPr>
          <p:cNvSpPr/>
          <p:nvPr/>
        </p:nvSpPr>
        <p:spPr bwMode="auto">
          <a:xfrm>
            <a:off x="5980771" y="3951501"/>
            <a:ext cx="6097048" cy="237529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Do the following:</a:t>
            </a:r>
            <a:endParaRPr lang="en-US" sz="2400" dirty="0"/>
          </a:p>
          <a:p>
            <a:pPr fontAlgn="base"/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r0, 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//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fall through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2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U-Turn Arrow 36">
            <a:extLst>
              <a:ext uri="{FF2B5EF4-FFF2-40B4-BE49-F238E27FC236}">
                <a16:creationId xmlns:a16="http://schemas.microsoft.com/office/drawing/2014/main" id="{A0849286-90EE-EF41-222F-D733A9BBA2A9}"/>
              </a:ext>
            </a:extLst>
          </p:cNvPr>
          <p:cNvSpPr/>
          <p:nvPr/>
        </p:nvSpPr>
        <p:spPr>
          <a:xfrm rot="5400000" flipV="1">
            <a:off x="5844153" y="4839003"/>
            <a:ext cx="756804" cy="1029059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53153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8483918C-05BF-9621-C150-DB6AC856D2D7}"/>
              </a:ext>
            </a:extLst>
          </p:cNvPr>
          <p:cNvSpPr/>
          <p:nvPr/>
        </p:nvSpPr>
        <p:spPr>
          <a:xfrm>
            <a:off x="9029295" y="1176867"/>
            <a:ext cx="321733" cy="68443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DCC1FF-DEC4-62F9-4D50-D8A54BB54567}"/>
              </a:ext>
            </a:extLst>
          </p:cNvPr>
          <p:cNvSpPr txBox="1"/>
          <p:nvPr/>
        </p:nvSpPr>
        <p:spPr>
          <a:xfrm>
            <a:off x="9370603" y="1226686"/>
            <a:ext cx="255717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Not good!</a:t>
            </a:r>
          </a:p>
          <a:p>
            <a:r>
              <a:rPr lang="en-US" dirty="0"/>
              <a:t>Two adjacent branches</a:t>
            </a:r>
          </a:p>
        </p:txBody>
      </p:sp>
    </p:spTree>
    <p:extLst>
      <p:ext uri="{BB962C8B-B14F-4D97-AF65-F5344CB8AC3E}">
        <p14:creationId xmlns:p14="http://schemas.microsoft.com/office/powerpoint/2010/main" val="374272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98115"/>
            <a:ext cx="10038916" cy="457840"/>
          </a:xfrm>
        </p:spPr>
        <p:txBody>
          <a:bodyPr/>
          <a:lstStyle/>
          <a:p>
            <a:r>
              <a:rPr lang="en-US" sz="2800" dirty="0"/>
              <a:t>Switch Statement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181304" y="1089334"/>
            <a:ext cx="2936581" cy="392715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switch (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case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break;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case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2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break;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default: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default 3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break;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8169548" y="573023"/>
            <a:ext cx="3758230" cy="60174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 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// break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.Lblk2:  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Ldefault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 2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// break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Ldefault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default 3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fall through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NO b .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66BFB0-B053-A04B-BF97-B8B0EFC8E1B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1D091AD-7980-CF79-8AD8-9D0C31426994}"/>
              </a:ext>
            </a:extLst>
          </p:cNvPr>
          <p:cNvSpPr/>
          <p:nvPr/>
        </p:nvSpPr>
        <p:spPr bwMode="auto">
          <a:xfrm>
            <a:off x="3954328" y="601301"/>
            <a:ext cx="3758230" cy="605498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</a:t>
            </a:r>
          </a:p>
          <a:p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fall through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default 3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// break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.Lblk1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 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// break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.Lblk2:  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2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NO b .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BDFB7E-FB62-7122-98EB-C5EF41DF3D08}"/>
              </a:ext>
            </a:extLst>
          </p:cNvPr>
          <p:cNvSpPr txBox="1"/>
          <p:nvPr/>
        </p:nvSpPr>
        <p:spPr>
          <a:xfrm>
            <a:off x="3886243" y="122362"/>
            <a:ext cx="3916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</a:rPr>
              <a:t>Approach 1 – </a:t>
            </a:r>
            <a:r>
              <a:rPr lang="en-US" sz="2400" i="1" dirty="0">
                <a:solidFill>
                  <a:srgbClr val="2C895B"/>
                </a:solidFill>
              </a:rPr>
              <a:t>Branch Block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A75BEA-09D3-FF15-7283-C359F5438891}"/>
              </a:ext>
            </a:extLst>
          </p:cNvPr>
          <p:cNvSpPr txBox="1"/>
          <p:nvPr/>
        </p:nvSpPr>
        <p:spPr>
          <a:xfrm>
            <a:off x="8169548" y="132355"/>
            <a:ext cx="379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</a:rPr>
              <a:t>Approach 2 – if else equiv.</a:t>
            </a:r>
          </a:p>
        </p:txBody>
      </p:sp>
      <p:sp>
        <p:nvSpPr>
          <p:cNvPr id="11" name="Circular Arrow 10">
            <a:extLst>
              <a:ext uri="{FF2B5EF4-FFF2-40B4-BE49-F238E27FC236}">
                <a16:creationId xmlns:a16="http://schemas.microsoft.com/office/drawing/2014/main" id="{502AFC9F-9A70-9D59-ED10-E22541A9F847}"/>
              </a:ext>
            </a:extLst>
          </p:cNvPr>
          <p:cNvSpPr/>
          <p:nvPr/>
        </p:nvSpPr>
        <p:spPr>
          <a:xfrm rot="4870137" flipV="1">
            <a:off x="3346085" y="1535747"/>
            <a:ext cx="3307115" cy="2286968"/>
          </a:xfrm>
          <a:prstGeom prst="circularArrow">
            <a:avLst>
              <a:gd name="adj1" fmla="val 3851"/>
              <a:gd name="adj2" fmla="val 659802"/>
              <a:gd name="adj3" fmla="val 18194741"/>
              <a:gd name="adj4" fmla="val 11180258"/>
              <a:gd name="adj5" fmla="val 76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ircular Arrow 12">
            <a:extLst>
              <a:ext uri="{FF2B5EF4-FFF2-40B4-BE49-F238E27FC236}">
                <a16:creationId xmlns:a16="http://schemas.microsoft.com/office/drawing/2014/main" id="{1E94D1DA-4E32-C92C-B3CF-2AD30A3F2C37}"/>
              </a:ext>
            </a:extLst>
          </p:cNvPr>
          <p:cNvSpPr/>
          <p:nvPr/>
        </p:nvSpPr>
        <p:spPr>
          <a:xfrm rot="4870137" flipV="1">
            <a:off x="2940036" y="2049901"/>
            <a:ext cx="3761310" cy="2924750"/>
          </a:xfrm>
          <a:prstGeom prst="circularArrow">
            <a:avLst>
              <a:gd name="adj1" fmla="val 3851"/>
              <a:gd name="adj2" fmla="val 659802"/>
              <a:gd name="adj3" fmla="val 18194741"/>
              <a:gd name="adj4" fmla="val 11180258"/>
              <a:gd name="adj5" fmla="val 7655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E27889CC-375E-8961-C1C5-AD44920A5C7E}"/>
              </a:ext>
            </a:extLst>
          </p:cNvPr>
          <p:cNvSpPr/>
          <p:nvPr/>
        </p:nvSpPr>
        <p:spPr>
          <a:xfrm>
            <a:off x="7036531" y="2376792"/>
            <a:ext cx="418641" cy="3194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ircular Arrow 13">
            <a:extLst>
              <a:ext uri="{FF2B5EF4-FFF2-40B4-BE49-F238E27FC236}">
                <a16:creationId xmlns:a16="http://schemas.microsoft.com/office/drawing/2014/main" id="{F61D6CB4-6371-68EB-88D1-40B9A097C754}"/>
              </a:ext>
            </a:extLst>
          </p:cNvPr>
          <p:cNvSpPr/>
          <p:nvPr/>
        </p:nvSpPr>
        <p:spPr>
          <a:xfrm rot="4870137" flipV="1">
            <a:off x="8174591" y="2763322"/>
            <a:ext cx="1720030" cy="2286968"/>
          </a:xfrm>
          <a:prstGeom prst="circularArrow">
            <a:avLst>
              <a:gd name="adj1" fmla="val 3851"/>
              <a:gd name="adj2" fmla="val 659802"/>
              <a:gd name="adj3" fmla="val 18194741"/>
              <a:gd name="adj4" fmla="val 11180258"/>
              <a:gd name="adj5" fmla="val 76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ular Arrow 14">
            <a:extLst>
              <a:ext uri="{FF2B5EF4-FFF2-40B4-BE49-F238E27FC236}">
                <a16:creationId xmlns:a16="http://schemas.microsoft.com/office/drawing/2014/main" id="{431E732B-57B1-EC01-6FC5-FE46824C62F7}"/>
              </a:ext>
            </a:extLst>
          </p:cNvPr>
          <p:cNvSpPr/>
          <p:nvPr/>
        </p:nvSpPr>
        <p:spPr>
          <a:xfrm rot="4870137" flipV="1">
            <a:off x="7875936" y="835450"/>
            <a:ext cx="1901962" cy="2215399"/>
          </a:xfrm>
          <a:prstGeom prst="circularArrow">
            <a:avLst>
              <a:gd name="adj1" fmla="val 3851"/>
              <a:gd name="adj2" fmla="val 659802"/>
              <a:gd name="adj3" fmla="val 18194741"/>
              <a:gd name="adj4" fmla="val 10672165"/>
              <a:gd name="adj5" fmla="val 7655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ular Arrow 15">
            <a:extLst>
              <a:ext uri="{FF2B5EF4-FFF2-40B4-BE49-F238E27FC236}">
                <a16:creationId xmlns:a16="http://schemas.microsoft.com/office/drawing/2014/main" id="{1610E3CC-679C-FEC6-21EC-1B9A7C488522}"/>
              </a:ext>
            </a:extLst>
          </p:cNvPr>
          <p:cNvSpPr/>
          <p:nvPr/>
        </p:nvSpPr>
        <p:spPr>
          <a:xfrm rot="4870137" flipV="1">
            <a:off x="6161152" y="3684749"/>
            <a:ext cx="5881482" cy="2631568"/>
          </a:xfrm>
          <a:prstGeom prst="circularArrow">
            <a:avLst>
              <a:gd name="adj1" fmla="val 3851"/>
              <a:gd name="adj2" fmla="val 659802"/>
              <a:gd name="adj3" fmla="val 18194741"/>
              <a:gd name="adj4" fmla="val 10672165"/>
              <a:gd name="adj5" fmla="val 7655"/>
            </a:avLst>
          </a:prstGeom>
          <a:solidFill>
            <a:srgbClr val="F37440"/>
          </a:solidFill>
          <a:ln>
            <a:solidFill>
              <a:srgbClr val="F37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ular Arrow 16">
            <a:extLst>
              <a:ext uri="{FF2B5EF4-FFF2-40B4-BE49-F238E27FC236}">
                <a16:creationId xmlns:a16="http://schemas.microsoft.com/office/drawing/2014/main" id="{16C950FA-E0CD-A33F-325B-579265D6ABEC}"/>
              </a:ext>
            </a:extLst>
          </p:cNvPr>
          <p:cNvSpPr/>
          <p:nvPr/>
        </p:nvSpPr>
        <p:spPr>
          <a:xfrm rot="4870137" flipV="1">
            <a:off x="2315695" y="4001060"/>
            <a:ext cx="4606211" cy="2631568"/>
          </a:xfrm>
          <a:prstGeom prst="circularArrow">
            <a:avLst>
              <a:gd name="adj1" fmla="val 3851"/>
              <a:gd name="adj2" fmla="val 659802"/>
              <a:gd name="adj3" fmla="val 18194741"/>
              <a:gd name="adj4" fmla="val 10672165"/>
              <a:gd name="adj5" fmla="val 7655"/>
            </a:avLst>
          </a:prstGeom>
          <a:solidFill>
            <a:srgbClr val="F37440"/>
          </a:solidFill>
          <a:ln>
            <a:solidFill>
              <a:srgbClr val="F37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79602C-9D25-DA26-FB4A-0052A47CEA11}"/>
              </a:ext>
            </a:extLst>
          </p:cNvPr>
          <p:cNvSpPr txBox="1"/>
          <p:nvPr/>
        </p:nvSpPr>
        <p:spPr>
          <a:xfrm>
            <a:off x="6415370" y="956149"/>
            <a:ext cx="1110895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C895B"/>
                </a:solidFill>
              </a:rPr>
              <a:t>Branch block</a:t>
            </a:r>
          </a:p>
        </p:txBody>
      </p:sp>
      <p:sp>
        <p:nvSpPr>
          <p:cNvPr id="24" name="Circular Arrow 23">
            <a:extLst>
              <a:ext uri="{FF2B5EF4-FFF2-40B4-BE49-F238E27FC236}">
                <a16:creationId xmlns:a16="http://schemas.microsoft.com/office/drawing/2014/main" id="{CF891688-1B28-0DEE-2EAA-DDD759E9B072}"/>
              </a:ext>
            </a:extLst>
          </p:cNvPr>
          <p:cNvSpPr/>
          <p:nvPr/>
        </p:nvSpPr>
        <p:spPr>
          <a:xfrm rot="4870137" flipV="1">
            <a:off x="3620553" y="4223805"/>
            <a:ext cx="2441556" cy="2305589"/>
          </a:xfrm>
          <a:prstGeom prst="circularArrow">
            <a:avLst>
              <a:gd name="adj1" fmla="val 3851"/>
              <a:gd name="adj2" fmla="val 659802"/>
              <a:gd name="adj3" fmla="val 18194741"/>
              <a:gd name="adj4" fmla="val 11290323"/>
              <a:gd name="adj5" fmla="val 7655"/>
            </a:avLst>
          </a:prstGeom>
          <a:solidFill>
            <a:srgbClr val="F37440"/>
          </a:solidFill>
          <a:ln>
            <a:solidFill>
              <a:srgbClr val="F37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39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/>
      <p:bldP spid="8" grpId="0" animBg="1"/>
      <p:bldP spid="3" grpId="0"/>
      <p:bldP spid="9" grpId="0"/>
      <p:bldP spid="11" grpId="0" animBg="1"/>
      <p:bldP spid="13" grpId="0" animBg="1"/>
      <p:bldP spid="4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7A5C572-4DDC-A791-216B-24B0508E8D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9050" y="587526"/>
            <a:ext cx="11578728" cy="597464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In evaluation of </a:t>
            </a:r>
            <a:r>
              <a:rPr lang="en-US" sz="2400" dirty="0">
                <a:solidFill>
                  <a:srgbClr val="2C895B"/>
                </a:solidFill>
              </a:rPr>
              <a:t>conditional guard expressions, </a:t>
            </a:r>
            <a:r>
              <a:rPr lang="en-US" sz="2400" dirty="0">
                <a:solidFill>
                  <a:schemeClr val="tx2"/>
                </a:solidFill>
              </a:rPr>
              <a:t>C uses what is called </a:t>
            </a:r>
            <a:r>
              <a:rPr lang="en-US" sz="2400" b="1" dirty="0">
                <a:solidFill>
                  <a:srgbClr val="C00000"/>
                </a:solidFill>
              </a:rPr>
              <a:t>short circu</a:t>
            </a:r>
            <a:r>
              <a:rPr lang="en-US" sz="2400" dirty="0">
                <a:solidFill>
                  <a:srgbClr val="C00000"/>
                </a:solidFill>
              </a:rPr>
              <a:t>it </a:t>
            </a:r>
            <a:r>
              <a:rPr lang="en-US" sz="2400" dirty="0">
                <a:solidFill>
                  <a:schemeClr val="tx2"/>
                </a:solidFill>
              </a:rPr>
              <a:t>or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minimal</a:t>
            </a:r>
            <a:r>
              <a:rPr lang="en-US" sz="2400" dirty="0">
                <a:solidFill>
                  <a:srgbClr val="C00000"/>
                </a:solidFill>
              </a:rPr>
              <a:t> evaluation</a:t>
            </a:r>
          </a:p>
          <a:p>
            <a:endParaRPr lang="en-US" sz="3600" dirty="0">
              <a:solidFill>
                <a:schemeClr val="tx2"/>
              </a:solidFill>
            </a:endParaRPr>
          </a:p>
          <a:p>
            <a:r>
              <a:rPr lang="en-US" sz="2400" b="1" dirty="0">
                <a:solidFill>
                  <a:schemeClr val="tx2"/>
                </a:solidFill>
              </a:rPr>
              <a:t>Each</a:t>
            </a:r>
            <a:r>
              <a:rPr lang="en-US" sz="2400" dirty="0">
                <a:solidFill>
                  <a:srgbClr val="F37440"/>
                </a:solidFill>
              </a:rPr>
              <a:t> expression argument </a:t>
            </a:r>
            <a:r>
              <a:rPr lang="en-US" sz="2400" dirty="0">
                <a:solidFill>
                  <a:schemeClr val="tx2"/>
                </a:solidFill>
              </a:rPr>
              <a:t>is </a:t>
            </a:r>
            <a:r>
              <a:rPr lang="en-US" sz="2400" dirty="0">
                <a:solidFill>
                  <a:srgbClr val="2C895B"/>
                </a:solidFill>
              </a:rPr>
              <a:t>evaluated </a:t>
            </a:r>
            <a:r>
              <a:rPr lang="en-US" sz="2400" b="1" dirty="0">
                <a:solidFill>
                  <a:srgbClr val="2C895B"/>
                </a:solidFill>
              </a:rPr>
              <a:t>in sequence </a:t>
            </a:r>
            <a:r>
              <a:rPr lang="en-US" sz="2400" dirty="0">
                <a:solidFill>
                  <a:srgbClr val="2C895B"/>
                </a:solidFill>
              </a:rPr>
              <a:t>from </a:t>
            </a:r>
            <a:r>
              <a:rPr lang="en-US" sz="2400" dirty="0">
                <a:solidFill>
                  <a:schemeClr val="accent1"/>
                </a:solidFill>
              </a:rPr>
              <a:t>left to right </a:t>
            </a:r>
            <a:r>
              <a:rPr lang="en-US" sz="2400" dirty="0">
                <a:solidFill>
                  <a:schemeClr val="tx2"/>
                </a:solidFill>
              </a:rPr>
              <a:t>including any </a:t>
            </a:r>
            <a:r>
              <a:rPr lang="en-US" sz="2400" dirty="0">
                <a:solidFill>
                  <a:srgbClr val="FF0000"/>
                </a:solidFill>
              </a:rPr>
              <a:t>side effects  </a:t>
            </a:r>
            <a:r>
              <a:rPr lang="en-US" sz="2400" dirty="0">
                <a:solidFill>
                  <a:schemeClr val="tx2"/>
                </a:solidFill>
              </a:rPr>
              <a:t>(modified using parenthesis), </a:t>
            </a:r>
            <a:r>
              <a:rPr lang="en-US" sz="2400" b="1" dirty="0">
                <a:solidFill>
                  <a:srgbClr val="0070C0"/>
                </a:solidFill>
              </a:rPr>
              <a:t>before</a:t>
            </a:r>
            <a:r>
              <a:rPr lang="en-US" sz="2400" dirty="0">
                <a:solidFill>
                  <a:schemeClr val="tx2"/>
                </a:solidFill>
              </a:rPr>
              <a:t> (optionally) </a:t>
            </a:r>
            <a:r>
              <a:rPr lang="en-US" sz="2400" dirty="0">
                <a:solidFill>
                  <a:srgbClr val="2C895B"/>
                </a:solidFill>
              </a:rPr>
              <a:t>evaluating the next expression argument</a:t>
            </a:r>
          </a:p>
          <a:p>
            <a:endParaRPr lang="en-US" sz="28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If after </a:t>
            </a:r>
            <a:r>
              <a:rPr lang="en-US" sz="2400" dirty="0">
                <a:solidFill>
                  <a:srgbClr val="2C895B"/>
                </a:solidFill>
              </a:rPr>
              <a:t>evaluating an argument</a:t>
            </a:r>
            <a:r>
              <a:rPr lang="en-US" sz="2400" dirty="0">
                <a:solidFill>
                  <a:schemeClr val="tx2"/>
                </a:solidFill>
              </a:rPr>
              <a:t>, the </a:t>
            </a:r>
            <a:r>
              <a:rPr lang="en-US" sz="2400" dirty="0">
                <a:solidFill>
                  <a:srgbClr val="F37440"/>
                </a:solidFill>
              </a:rPr>
              <a:t>value of the entire expression can be determined</a:t>
            </a:r>
            <a:r>
              <a:rPr lang="en-US" sz="2400" dirty="0">
                <a:solidFill>
                  <a:schemeClr val="tx2"/>
                </a:solidFill>
              </a:rPr>
              <a:t>, then the </a:t>
            </a:r>
            <a:r>
              <a:rPr lang="en-US" sz="2400" dirty="0">
                <a:solidFill>
                  <a:srgbClr val="C00000"/>
                </a:solidFill>
              </a:rPr>
              <a:t>remaining arguments are NOT evaluated </a:t>
            </a:r>
            <a:r>
              <a:rPr lang="en-US" sz="2400" i="1" dirty="0">
                <a:solidFill>
                  <a:srgbClr val="7030A0"/>
                </a:solidFill>
              </a:rPr>
              <a:t>(for performance)  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92880"/>
          </a:xfrm>
        </p:spPr>
        <p:txBody>
          <a:bodyPr/>
          <a:lstStyle/>
          <a:p>
            <a:r>
              <a:rPr lang="en-US" dirty="0"/>
              <a:t>Program Flow – Short Circuit or Minimal Evaluation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587D27-3E83-5DDE-73F4-C57E45F7DC07}"/>
              </a:ext>
            </a:extLst>
          </p:cNvPr>
          <p:cNvSpPr/>
          <p:nvPr/>
        </p:nvSpPr>
        <p:spPr bwMode="auto">
          <a:xfrm>
            <a:off x="729952" y="1593091"/>
            <a:ext cx="10443989" cy="4433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3))  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x == 5 then y &gt; 3 is not evaluated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FE557A-8E58-06D1-6FB0-21E6E4609B72}"/>
              </a:ext>
            </a:extLst>
          </p:cNvPr>
          <p:cNvSpPr/>
          <p:nvPr/>
        </p:nvSpPr>
        <p:spPr bwMode="auto">
          <a:xfrm>
            <a:off x="1503723" y="5546296"/>
            <a:ext cx="10188530" cy="79176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!= 0)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a is 0, </a:t>
            </a:r>
            <a:r>
              <a:rPr lang="en-US" sz="2200" i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not called </a:t>
            </a:r>
          </a:p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   //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do_something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FCF2C62-D5D1-B24E-27F1-2ACF0BF80984}"/>
              </a:ext>
            </a:extLst>
          </p:cNvPr>
          <p:cNvSpPr/>
          <p:nvPr/>
        </p:nvSpPr>
        <p:spPr bwMode="auto">
          <a:xfrm>
            <a:off x="3714179" y="3686810"/>
            <a:ext cx="7855525" cy="79176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||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++x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true block </a:t>
            </a:r>
            <a:r>
              <a:rPr lang="en-US" sz="2200" b="1" i="1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always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executed: ++x!</a:t>
            </a:r>
          </a:p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("%d\n", x);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25FEDB70-D422-3128-A2E5-DC1954F31E68}"/>
              </a:ext>
            </a:extLst>
          </p:cNvPr>
          <p:cNvSpPr/>
          <p:nvPr/>
        </p:nvSpPr>
        <p:spPr>
          <a:xfrm>
            <a:off x="1916935" y="2089991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9DC275CC-3EC2-326B-CEAB-1FC68DF3DC03}"/>
              </a:ext>
            </a:extLst>
          </p:cNvPr>
          <p:cNvSpPr/>
          <p:nvPr/>
        </p:nvSpPr>
        <p:spPr>
          <a:xfrm>
            <a:off x="3646085" y="2059116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0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 animBg="1"/>
      <p:bldP spid="18" grpId="0"/>
      <p:bldP spid="7" grpId="0" animBg="1"/>
      <p:bldP spid="8" grpId="0" animBg="1"/>
      <p:bldP spid="9" grpId="0" animBg="1"/>
      <p:bldP spid="3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72C197-C4E9-FB8E-A812-2CB2E8F6F01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81038" y="751618"/>
            <a:ext cx="7876037" cy="286294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Assembly language instructions specify an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operation</a:t>
            </a:r>
            <a:r>
              <a:rPr lang="en-US" sz="2200" dirty="0"/>
              <a:t> and the </a:t>
            </a:r>
            <a:r>
              <a:rPr lang="en-US" sz="2200" dirty="0">
                <a:solidFill>
                  <a:srgbClr val="2C895B"/>
                </a:solidFill>
              </a:rPr>
              <a:t>operands</a:t>
            </a:r>
            <a:r>
              <a:rPr lang="en-US" sz="2200" dirty="0"/>
              <a:t> to the instruction (arguments of the operation)</a:t>
            </a:r>
          </a:p>
          <a:p>
            <a:r>
              <a:rPr lang="en-US" sz="2200" dirty="0"/>
              <a:t>Three basic types of </a:t>
            </a:r>
            <a:r>
              <a:rPr lang="en-US" sz="2200" dirty="0">
                <a:solidFill>
                  <a:srgbClr val="2C895B"/>
                </a:solidFill>
              </a:rPr>
              <a:t>operands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Destination</a:t>
            </a:r>
            <a:r>
              <a:rPr lang="en-US" sz="2200" dirty="0"/>
              <a:t>: where the result will be stored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Source</a:t>
            </a:r>
            <a:r>
              <a:rPr lang="en-US" sz="2200" dirty="0"/>
              <a:t>: where data is read from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Immediate</a:t>
            </a:r>
            <a:r>
              <a:rPr lang="en-US" sz="2200" dirty="0"/>
              <a:t>: an actual value like the </a:t>
            </a:r>
            <a:r>
              <a:rPr lang="en-US" sz="2200" dirty="0">
                <a:solidFill>
                  <a:srgbClr val="C00000"/>
                </a:solidFill>
              </a:rPr>
              <a:t>1</a:t>
            </a:r>
            <a:r>
              <a:rPr lang="en-US" sz="2200" dirty="0"/>
              <a:t> in y = x + </a:t>
            </a:r>
            <a:r>
              <a:rPr lang="en-US" sz="22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B2B5F-9513-0439-6259-A2E4D9DB3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00891"/>
          </a:xfrm>
        </p:spPr>
        <p:txBody>
          <a:bodyPr/>
          <a:lstStyle/>
          <a:p>
            <a:r>
              <a:rPr lang="en-US" dirty="0"/>
              <a:t>Anatomy of an Assembly instruction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F5B05F-F277-C58D-F77B-C53304122B7B}"/>
              </a:ext>
            </a:extLst>
          </p:cNvPr>
          <p:cNvSpPr txBox="1"/>
          <p:nvPr/>
        </p:nvSpPr>
        <p:spPr>
          <a:xfrm>
            <a:off x="3022984" y="4346174"/>
            <a:ext cx="3316934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	r0,  r1,   r2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	r0,   r1,  1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003DF4F-77A0-6E93-3EB4-69567B99604D}"/>
              </a:ext>
            </a:extLst>
          </p:cNvPr>
          <p:cNvGrpSpPr/>
          <p:nvPr/>
        </p:nvGrpSpPr>
        <p:grpSpPr>
          <a:xfrm>
            <a:off x="4250304" y="3754119"/>
            <a:ext cx="6151511" cy="709601"/>
            <a:chOff x="3585280" y="3754119"/>
            <a:chExt cx="6151511" cy="70960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D452F9-8BE2-DA93-FC51-16B76244C4D5}"/>
                </a:ext>
              </a:extLst>
            </p:cNvPr>
            <p:cNvSpPr txBox="1"/>
            <p:nvPr/>
          </p:nvSpPr>
          <p:spPr>
            <a:xfrm>
              <a:off x="6674734" y="3754119"/>
              <a:ext cx="3062057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2C895B"/>
                  </a:solidFill>
                </a:rPr>
                <a:t>Operands (variables</a:t>
              </a:r>
              <a:r>
                <a:rPr lang="en-US" sz="2400" dirty="0">
                  <a:solidFill>
                    <a:srgbClr val="0070C0"/>
                  </a:solidFill>
                </a:rPr>
                <a:t>)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1A941D9-3C7D-DE17-E4B0-3289CC22E1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85280" y="4021723"/>
              <a:ext cx="3089453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56B4B5D-5935-09CF-4E18-E157AC05A1C9}"/>
                </a:ext>
              </a:extLst>
            </p:cNvPr>
            <p:cNvCxnSpPr/>
            <p:nvPr/>
          </p:nvCxnSpPr>
          <p:spPr>
            <a:xfrm>
              <a:off x="3585280" y="3994785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641C6FE-BA04-C1EF-EBEA-3B20B2E30828}"/>
                </a:ext>
              </a:extLst>
            </p:cNvPr>
            <p:cNvCxnSpPr/>
            <p:nvPr/>
          </p:nvCxnSpPr>
          <p:spPr>
            <a:xfrm>
              <a:off x="4372634" y="4015058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5AEC6BD-6C6F-CD13-63D6-33EAAB3C7D67}"/>
                </a:ext>
              </a:extLst>
            </p:cNvPr>
            <p:cNvCxnSpPr/>
            <p:nvPr/>
          </p:nvCxnSpPr>
          <p:spPr>
            <a:xfrm>
              <a:off x="5485583" y="4021723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070EC03-D110-3FE9-0C7B-57BAB06EBE61}"/>
              </a:ext>
            </a:extLst>
          </p:cNvPr>
          <p:cNvGrpSpPr/>
          <p:nvPr/>
        </p:nvGrpSpPr>
        <p:grpSpPr>
          <a:xfrm>
            <a:off x="4961457" y="4718313"/>
            <a:ext cx="5062049" cy="546648"/>
            <a:chOff x="4296433" y="4718313"/>
            <a:chExt cx="5062049" cy="54664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716519-AF72-FCCA-ABE2-30A403648CDA}"/>
                </a:ext>
              </a:extLst>
            </p:cNvPr>
            <p:cNvSpPr txBox="1"/>
            <p:nvPr/>
          </p:nvSpPr>
          <p:spPr>
            <a:xfrm>
              <a:off x="6674734" y="4803296"/>
              <a:ext cx="2683748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Source Operands 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680F8C2-DB67-A6DF-6FAE-F32D70371D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6433" y="5064235"/>
              <a:ext cx="2378301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77D6C5B-B465-B629-A5B0-F65308CC33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8195" y="4718313"/>
              <a:ext cx="0" cy="34592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BEDB578-058C-07FF-A176-0425BCFC3F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8205" y="4718313"/>
              <a:ext cx="0" cy="34592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64847B0-4174-5845-E75A-2A6455626305}"/>
              </a:ext>
            </a:extLst>
          </p:cNvPr>
          <p:cNvGrpSpPr/>
          <p:nvPr/>
        </p:nvGrpSpPr>
        <p:grpSpPr>
          <a:xfrm>
            <a:off x="4250304" y="4718313"/>
            <a:ext cx="6151510" cy="1134160"/>
            <a:chOff x="3585280" y="4718313"/>
            <a:chExt cx="6151510" cy="113416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B22AD7-BCF0-B3B2-076E-1D8262E2DA59}"/>
                </a:ext>
              </a:extLst>
            </p:cNvPr>
            <p:cNvSpPr txBox="1"/>
            <p:nvPr/>
          </p:nvSpPr>
          <p:spPr>
            <a:xfrm>
              <a:off x="6674733" y="5390808"/>
              <a:ext cx="3062057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Destination Operand 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114BF8A-0CBE-2781-C2BF-B045FAB8E451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 flipV="1">
              <a:off x="3585280" y="5612671"/>
              <a:ext cx="3089453" cy="897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38CCCAF-91B5-C04A-527F-97F61C6715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5280" y="4718313"/>
              <a:ext cx="0" cy="894358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3C372C9-997A-574C-E245-D985994A14A3}"/>
              </a:ext>
            </a:extLst>
          </p:cNvPr>
          <p:cNvGrpSpPr/>
          <p:nvPr/>
        </p:nvGrpSpPr>
        <p:grpSpPr>
          <a:xfrm>
            <a:off x="5946133" y="6216243"/>
            <a:ext cx="4371097" cy="530588"/>
            <a:chOff x="5281109" y="6216243"/>
            <a:chExt cx="4371097" cy="53058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98D9A9-F1D6-E3A4-ADA3-852211BCDB5F}"/>
                </a:ext>
              </a:extLst>
            </p:cNvPr>
            <p:cNvSpPr txBox="1"/>
            <p:nvPr/>
          </p:nvSpPr>
          <p:spPr>
            <a:xfrm>
              <a:off x="6674734" y="6285166"/>
              <a:ext cx="2977472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Immediate Operand 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E158BF9-ECED-63C3-BE9F-8DB3F5AE7F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1109" y="6546105"/>
              <a:ext cx="139362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4CC86F8-F46D-34D5-64E3-A46146646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1109" y="6216243"/>
              <a:ext cx="0" cy="34592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DC4F006-8AEB-E86B-A0E7-E9F451BEB4A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B52AC8-2566-07F7-4B71-4C077A7E8F32}"/>
              </a:ext>
            </a:extLst>
          </p:cNvPr>
          <p:cNvGrpSpPr/>
          <p:nvPr/>
        </p:nvGrpSpPr>
        <p:grpSpPr>
          <a:xfrm>
            <a:off x="925939" y="3731527"/>
            <a:ext cx="2498475" cy="606404"/>
            <a:chOff x="2987108" y="3857316"/>
            <a:chExt cx="2498475" cy="60640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002F3D-53E4-8E16-2DE0-BCFD162BFFB4}"/>
                </a:ext>
              </a:extLst>
            </p:cNvPr>
            <p:cNvSpPr txBox="1"/>
            <p:nvPr/>
          </p:nvSpPr>
          <p:spPr>
            <a:xfrm>
              <a:off x="2987108" y="3857316"/>
              <a:ext cx="1470274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2C895B"/>
                  </a:solidFill>
                </a:rPr>
                <a:t>operation</a:t>
              </a:r>
              <a:endParaRPr lang="en-US" sz="2400" dirty="0">
                <a:solidFill>
                  <a:srgbClr val="0070C0"/>
                </a:solidFill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A4A16AE-38A0-951C-893F-D90B868216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71860" y="4017350"/>
              <a:ext cx="1013723" cy="437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AA601C6-1EE8-2DBF-1B0C-D94B7900D526}"/>
                </a:ext>
              </a:extLst>
            </p:cNvPr>
            <p:cNvCxnSpPr/>
            <p:nvPr/>
          </p:nvCxnSpPr>
          <p:spPr>
            <a:xfrm>
              <a:off x="5485583" y="4021723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809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3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85" y="243362"/>
            <a:ext cx="10515600" cy="304487"/>
          </a:xfrm>
        </p:spPr>
        <p:txBody>
          <a:bodyPr/>
          <a:lstStyle/>
          <a:p>
            <a:r>
              <a:rPr lang="en-US" dirty="0"/>
              <a:t>Program Flow – If statements &amp;&amp; compound tests - 1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567101" y="2780367"/>
            <a:ext cx="4674088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 // true block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084C1A-CD2E-854D-9C38-8538D648E1A9}"/>
              </a:ext>
            </a:extLst>
          </p:cNvPr>
          <p:cNvSpPr/>
          <p:nvPr/>
        </p:nvSpPr>
        <p:spPr bwMode="auto">
          <a:xfrm>
            <a:off x="6470335" y="1916305"/>
            <a:ext cx="4920885" cy="323040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r5. // true block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mov r4, r3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9B854F-4A6E-884E-BAEA-333D01228853}"/>
              </a:ext>
            </a:extLst>
          </p:cNvPr>
          <p:cNvGrpSpPr/>
          <p:nvPr/>
        </p:nvGrpSpPr>
        <p:grpSpPr>
          <a:xfrm>
            <a:off x="8956010" y="1959315"/>
            <a:ext cx="2416949" cy="1631216"/>
            <a:chOff x="3332193" y="289693"/>
            <a:chExt cx="2416949" cy="163121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C306A5-33D9-CF4D-80B5-52FAB17A17FE}"/>
                </a:ext>
              </a:extLst>
            </p:cNvPr>
            <p:cNvSpPr txBox="1"/>
            <p:nvPr/>
          </p:nvSpPr>
          <p:spPr>
            <a:xfrm>
              <a:off x="3889594" y="289693"/>
              <a:ext cx="1859548" cy="16312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short circuit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around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339957FC-5F2F-9248-947C-CC8AF849B8A9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6" name="Circular Arrow 25">
            <a:extLst>
              <a:ext uri="{FF2B5EF4-FFF2-40B4-BE49-F238E27FC236}">
                <a16:creationId xmlns:a16="http://schemas.microsoft.com/office/drawing/2014/main" id="{E61EAC57-F28D-C1DF-301A-5B1C9725014D}"/>
              </a:ext>
            </a:extLst>
          </p:cNvPr>
          <p:cNvSpPr/>
          <p:nvPr/>
        </p:nvSpPr>
        <p:spPr>
          <a:xfrm rot="4870137" flipV="1">
            <a:off x="6006404" y="2569650"/>
            <a:ext cx="2466175" cy="2279666"/>
          </a:xfrm>
          <a:prstGeom prst="circularArrow">
            <a:avLst>
              <a:gd name="adj1" fmla="val 3851"/>
              <a:gd name="adj2" fmla="val 659802"/>
              <a:gd name="adj3" fmla="val 18194741"/>
              <a:gd name="adj4" fmla="val 10672165"/>
              <a:gd name="adj5" fmla="val 7655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86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/>
      <p:bldP spid="2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85" y="243362"/>
            <a:ext cx="10515600" cy="304487"/>
          </a:xfrm>
        </p:spPr>
        <p:txBody>
          <a:bodyPr/>
          <a:lstStyle/>
          <a:p>
            <a:r>
              <a:rPr lang="en-US" dirty="0"/>
              <a:t>Program Flow – If statements &amp;&amp; compound tests - 2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5692879" y="1713195"/>
            <a:ext cx="4748981" cy="452889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  // test 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  // test 2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r5, r2 //false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mov r4, r3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D00175-0C88-CA4E-B591-81B7CB591A6C}"/>
              </a:ext>
            </a:extLst>
          </p:cNvPr>
          <p:cNvGrpSpPr/>
          <p:nvPr/>
        </p:nvGrpSpPr>
        <p:grpSpPr>
          <a:xfrm>
            <a:off x="9225629" y="1592111"/>
            <a:ext cx="2571395" cy="1323439"/>
            <a:chOff x="-108196" y="3414640"/>
            <a:chExt cx="2571395" cy="1323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A57B3A5-C216-4343-8622-3F978821FBC1}"/>
                </a:ext>
              </a:extLst>
            </p:cNvPr>
            <p:cNvSpPr txBox="1"/>
            <p:nvPr/>
          </p:nvSpPr>
          <p:spPr>
            <a:xfrm>
              <a:off x="364345" y="3414640"/>
              <a:ext cx="2098854" cy="1323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/>
                <a:t> short circuit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FF0000"/>
                  </a:solidFill>
                </a:rPr>
                <a:t>false block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D70194B1-7F3C-B34A-8695-CDB98B963E82}"/>
                </a:ext>
              </a:extLst>
            </p:cNvPr>
            <p:cNvSpPr/>
            <p:nvPr/>
          </p:nvSpPr>
          <p:spPr>
            <a:xfrm>
              <a:off x="-108196" y="3599286"/>
              <a:ext cx="498089" cy="493093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03B6350-EB19-E141-BAF7-5EA865BDE86E}"/>
              </a:ext>
            </a:extLst>
          </p:cNvPr>
          <p:cNvSpPr/>
          <p:nvPr/>
        </p:nvSpPr>
        <p:spPr bwMode="auto">
          <a:xfrm>
            <a:off x="394976" y="2507487"/>
            <a:ext cx="4157448" cy="294536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r5 = r2; False block */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7" name="Circular Arrow 26">
            <a:extLst>
              <a:ext uri="{FF2B5EF4-FFF2-40B4-BE49-F238E27FC236}">
                <a16:creationId xmlns:a16="http://schemas.microsoft.com/office/drawing/2014/main" id="{B5DE0C4B-8FC9-C9DA-3353-BB19DE6307A0}"/>
              </a:ext>
            </a:extLst>
          </p:cNvPr>
          <p:cNvSpPr/>
          <p:nvPr/>
        </p:nvSpPr>
        <p:spPr>
          <a:xfrm rot="4870137" flipV="1">
            <a:off x="4749912" y="2353051"/>
            <a:ext cx="2990108" cy="2636503"/>
          </a:xfrm>
          <a:prstGeom prst="circularArrow">
            <a:avLst>
              <a:gd name="adj1" fmla="val 3356"/>
              <a:gd name="adj2" fmla="val 565344"/>
              <a:gd name="adj3" fmla="val 19335579"/>
              <a:gd name="adj4" fmla="val 10672165"/>
              <a:gd name="adj5" fmla="val 7655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ircular Arrow 27">
            <a:extLst>
              <a:ext uri="{FF2B5EF4-FFF2-40B4-BE49-F238E27FC236}">
                <a16:creationId xmlns:a16="http://schemas.microsoft.com/office/drawing/2014/main" id="{341B2022-6A65-87DF-8733-1E15615A1795}"/>
              </a:ext>
            </a:extLst>
          </p:cNvPr>
          <p:cNvSpPr/>
          <p:nvPr/>
        </p:nvSpPr>
        <p:spPr>
          <a:xfrm rot="4870137" flipV="1">
            <a:off x="5571589" y="2996440"/>
            <a:ext cx="1754481" cy="1961827"/>
          </a:xfrm>
          <a:prstGeom prst="circularArrow">
            <a:avLst>
              <a:gd name="adj1" fmla="val 3297"/>
              <a:gd name="adj2" fmla="val 406157"/>
              <a:gd name="adj3" fmla="val 18253730"/>
              <a:gd name="adj4" fmla="val 10672165"/>
              <a:gd name="adj5" fmla="val 765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E33BE85-9CC1-6983-2877-95DBEBCC6E93}"/>
              </a:ext>
            </a:extLst>
          </p:cNvPr>
          <p:cNvGrpSpPr/>
          <p:nvPr/>
        </p:nvGrpSpPr>
        <p:grpSpPr>
          <a:xfrm>
            <a:off x="9212856" y="2846563"/>
            <a:ext cx="2714922" cy="1350667"/>
            <a:chOff x="-262117" y="3510828"/>
            <a:chExt cx="2714922" cy="135066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8FB7A3-2D81-D8B3-6C8A-680ECD7B9079}"/>
                </a:ext>
              </a:extLst>
            </p:cNvPr>
            <p:cNvSpPr txBox="1"/>
            <p:nvPr/>
          </p:nvSpPr>
          <p:spPr>
            <a:xfrm>
              <a:off x="353951" y="3845832"/>
              <a:ext cx="2098854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r1 &gt; 3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/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FF0000"/>
                  </a:solidFill>
                </a:rPr>
                <a:t>false block</a:t>
              </a:r>
            </a:p>
          </p:txBody>
        </p:sp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C7002067-21E9-8C02-4C74-4AEBEEF38167}"/>
                </a:ext>
              </a:extLst>
            </p:cNvPr>
            <p:cNvSpPr/>
            <p:nvPr/>
          </p:nvSpPr>
          <p:spPr>
            <a:xfrm rot="1723207">
              <a:off x="-262117" y="3510828"/>
              <a:ext cx="498089" cy="493093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540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  <p:bldP spid="27" grpId="0" animBg="1"/>
      <p:bldP spid="2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40" y="119380"/>
            <a:ext cx="11266338" cy="407296"/>
          </a:xfrm>
        </p:spPr>
        <p:txBody>
          <a:bodyPr/>
          <a:lstStyle/>
          <a:p>
            <a:r>
              <a:rPr lang="en-US" dirty="0"/>
              <a:t>Program Flow – If statements || compound tests - 1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813499" y="2719202"/>
            <a:ext cx="4611842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||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084C1A-CD2E-854D-9C38-8538D648E1A9}"/>
              </a:ext>
            </a:extLst>
          </p:cNvPr>
          <p:cNvSpPr/>
          <p:nvPr/>
        </p:nvSpPr>
        <p:spPr bwMode="auto">
          <a:xfrm>
            <a:off x="6531582" y="1716059"/>
            <a:ext cx="4529708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fall through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true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r4, r3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4E246E-DF41-3A43-801B-ABCDC2DBC3D8}"/>
              </a:ext>
            </a:extLst>
          </p:cNvPr>
          <p:cNvGrpSpPr/>
          <p:nvPr/>
        </p:nvGrpSpPr>
        <p:grpSpPr>
          <a:xfrm>
            <a:off x="8923674" y="1780077"/>
            <a:ext cx="2888878" cy="707886"/>
            <a:chOff x="3912462" y="3442183"/>
            <a:chExt cx="2888878" cy="7078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99CA85-48DD-ED4A-897E-A57C60E6AA3D}"/>
                </a:ext>
              </a:extLst>
            </p:cNvPr>
            <p:cNvSpPr txBox="1"/>
            <p:nvPr/>
          </p:nvSpPr>
          <p:spPr>
            <a:xfrm>
              <a:off x="4342913" y="3442183"/>
              <a:ext cx="2458427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r0 == 5 true, </a:t>
              </a:r>
              <a:r>
                <a:rPr lang="en-US" sz="2000" dirty="0">
                  <a:solidFill>
                    <a:schemeClr val="tx2"/>
                  </a:solidFill>
                </a:rPr>
                <a:t>then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true block </a:t>
              </a:r>
            </a:p>
          </p:txBody>
        </p: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5ED0262B-879D-9E4F-B37D-750FB8090D0A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BDF08D-F80E-244B-8283-2B648D38B56A}"/>
              </a:ext>
            </a:extLst>
          </p:cNvPr>
          <p:cNvGrpSpPr/>
          <p:nvPr/>
        </p:nvGrpSpPr>
        <p:grpSpPr>
          <a:xfrm>
            <a:off x="9269521" y="2668269"/>
            <a:ext cx="2658257" cy="1015663"/>
            <a:chOff x="3912462" y="3393230"/>
            <a:chExt cx="2658257" cy="101566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D1C883-879D-E24E-8936-7D2D2F0314C5}"/>
                </a:ext>
              </a:extLst>
            </p:cNvPr>
            <p:cNvSpPr txBox="1"/>
            <p:nvPr/>
          </p:nvSpPr>
          <p:spPr>
            <a:xfrm>
              <a:off x="4338131" y="3393230"/>
              <a:ext cx="2232588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r1 &gt; 3 false </a:t>
              </a:r>
              <a:r>
                <a:rPr lang="en-US" sz="2000" dirty="0">
                  <a:solidFill>
                    <a:schemeClr val="tx2"/>
                  </a:solidFill>
                </a:rPr>
                <a:t>then</a:t>
              </a:r>
              <a:r>
                <a:rPr lang="en-US" sz="2000" dirty="0">
                  <a:solidFill>
                    <a:srgbClr val="C00000"/>
                  </a:solidFill>
                </a:rPr>
                <a:t>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around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67F40A35-305C-9E4B-BD0A-736B06E4AEE8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A25E002-8421-AD4E-AB22-5D715E2BD17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Circular Arrow 32">
            <a:extLst>
              <a:ext uri="{FF2B5EF4-FFF2-40B4-BE49-F238E27FC236}">
                <a16:creationId xmlns:a16="http://schemas.microsoft.com/office/drawing/2014/main" id="{7229AEFD-3334-D9FF-606D-38696DFE375C}"/>
              </a:ext>
            </a:extLst>
          </p:cNvPr>
          <p:cNvSpPr/>
          <p:nvPr/>
        </p:nvSpPr>
        <p:spPr>
          <a:xfrm rot="4870137" flipV="1">
            <a:off x="6048174" y="2215205"/>
            <a:ext cx="2418378" cy="2243941"/>
          </a:xfrm>
          <a:prstGeom prst="circularArrow">
            <a:avLst>
              <a:gd name="adj1" fmla="val 3851"/>
              <a:gd name="adj2" fmla="val 659802"/>
              <a:gd name="adj3" fmla="val 18194741"/>
              <a:gd name="adj4" fmla="val 10672165"/>
              <a:gd name="adj5" fmla="val 7655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ircular Arrow 30">
            <a:extLst>
              <a:ext uri="{FF2B5EF4-FFF2-40B4-BE49-F238E27FC236}">
                <a16:creationId xmlns:a16="http://schemas.microsoft.com/office/drawing/2014/main" id="{1F9C8D55-55D0-885C-267E-5D07CEAD11E6}"/>
              </a:ext>
            </a:extLst>
          </p:cNvPr>
          <p:cNvSpPr/>
          <p:nvPr/>
        </p:nvSpPr>
        <p:spPr>
          <a:xfrm rot="4870137" flipV="1">
            <a:off x="6252977" y="3005067"/>
            <a:ext cx="1925235" cy="2107452"/>
          </a:xfrm>
          <a:prstGeom prst="circularArrow">
            <a:avLst>
              <a:gd name="adj1" fmla="val 3297"/>
              <a:gd name="adj2" fmla="val 406157"/>
              <a:gd name="adj3" fmla="val 18253730"/>
              <a:gd name="adj4" fmla="val 10672165"/>
              <a:gd name="adj5" fmla="val 765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71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/>
      <p:bldP spid="33" grpId="0" animBg="1"/>
      <p:bldP spid="3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40" y="119380"/>
            <a:ext cx="11266338" cy="407296"/>
          </a:xfrm>
        </p:spPr>
        <p:txBody>
          <a:bodyPr/>
          <a:lstStyle/>
          <a:p>
            <a:r>
              <a:rPr lang="en-US" dirty="0"/>
              <a:t>Program Flow – If statements || compound tests - 2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6484730" y="1594326"/>
            <a:ext cx="4566727" cy="452889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r2, r5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r5, r2 // false block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55403CA-3097-2043-83CC-1FE1B2AB71D2}"/>
              </a:ext>
            </a:extLst>
          </p:cNvPr>
          <p:cNvSpPr/>
          <p:nvPr/>
        </p:nvSpPr>
        <p:spPr bwMode="auto">
          <a:xfrm>
            <a:off x="383772" y="2739051"/>
            <a:ext cx="4661323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||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branch around else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r5 = r2; // false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25E002-8421-AD4E-AB22-5D715E2BD17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A5829C-FB84-35B8-F0C2-AB2F1A4A6E92}"/>
              </a:ext>
            </a:extLst>
          </p:cNvPr>
          <p:cNvGrpSpPr/>
          <p:nvPr/>
        </p:nvGrpSpPr>
        <p:grpSpPr>
          <a:xfrm>
            <a:off x="8626441" y="1680648"/>
            <a:ext cx="3308349" cy="707886"/>
            <a:chOff x="3912462" y="3442183"/>
            <a:chExt cx="3308349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CD632A-A8A7-7EF7-F587-9974B0BB547B}"/>
                </a:ext>
              </a:extLst>
            </p:cNvPr>
            <p:cNvSpPr txBox="1"/>
            <p:nvPr/>
          </p:nvSpPr>
          <p:spPr>
            <a:xfrm>
              <a:off x="4342913" y="3442183"/>
              <a:ext cx="287789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r0 == 5 true, </a:t>
              </a:r>
              <a:r>
                <a:rPr lang="en-US" sz="2000" dirty="0">
                  <a:solidFill>
                    <a:schemeClr val="tx2"/>
                  </a:solidFill>
                </a:rPr>
                <a:t>then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 </a:t>
              </a:r>
            </a:p>
          </p:txBody>
        </p:sp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E8697343-606E-7E7E-975F-17D0F502C4DC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7CAB11-E318-79F9-C20D-0F9C1EAF47FE}"/>
              </a:ext>
            </a:extLst>
          </p:cNvPr>
          <p:cNvGrpSpPr/>
          <p:nvPr/>
        </p:nvGrpSpPr>
        <p:grpSpPr>
          <a:xfrm>
            <a:off x="8637860" y="2507895"/>
            <a:ext cx="3134063" cy="738987"/>
            <a:chOff x="3912462" y="3333782"/>
            <a:chExt cx="3134063" cy="73898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2B71460-0573-3428-0E5A-483DC3EC1964}"/>
                </a:ext>
              </a:extLst>
            </p:cNvPr>
            <p:cNvSpPr txBox="1"/>
            <p:nvPr/>
          </p:nvSpPr>
          <p:spPr>
            <a:xfrm>
              <a:off x="4374900" y="3333782"/>
              <a:ext cx="2671625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r1 &gt; 3 false </a:t>
              </a:r>
              <a:r>
                <a:rPr lang="en-US" sz="2000" dirty="0">
                  <a:solidFill>
                    <a:schemeClr val="tx2"/>
                  </a:solidFill>
                </a:rPr>
                <a:t>then</a:t>
              </a:r>
              <a:r>
                <a:rPr lang="en-US" sz="2000" dirty="0">
                  <a:solidFill>
                    <a:srgbClr val="C00000"/>
                  </a:solidFill>
                </a:rPr>
                <a:t>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C00000"/>
                  </a:solidFill>
                </a:rPr>
                <a:t>false block</a:t>
              </a:r>
            </a:p>
          </p:txBody>
        </p:sp>
        <p:sp>
          <p:nvSpPr>
            <p:cNvPr id="29" name="Right Brace 28">
              <a:extLst>
                <a:ext uri="{FF2B5EF4-FFF2-40B4-BE49-F238E27FC236}">
                  <a16:creationId xmlns:a16="http://schemas.microsoft.com/office/drawing/2014/main" id="{0960DC15-7DED-06DA-2BC3-A0A687A15E79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Circular Arrow 29">
            <a:extLst>
              <a:ext uri="{FF2B5EF4-FFF2-40B4-BE49-F238E27FC236}">
                <a16:creationId xmlns:a16="http://schemas.microsoft.com/office/drawing/2014/main" id="{0055AB1D-0F58-DE8E-CFAC-43B47F7CB494}"/>
              </a:ext>
            </a:extLst>
          </p:cNvPr>
          <p:cNvSpPr/>
          <p:nvPr/>
        </p:nvSpPr>
        <p:spPr>
          <a:xfrm rot="4870137" flipV="1">
            <a:off x="5940761" y="1831080"/>
            <a:ext cx="2418378" cy="2243941"/>
          </a:xfrm>
          <a:prstGeom prst="circularArrow">
            <a:avLst>
              <a:gd name="adj1" fmla="val 3851"/>
              <a:gd name="adj2" fmla="val 659802"/>
              <a:gd name="adj3" fmla="val 18194741"/>
              <a:gd name="adj4" fmla="val 10672165"/>
              <a:gd name="adj5" fmla="val 7655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Circular Arrow 33">
            <a:extLst>
              <a:ext uri="{FF2B5EF4-FFF2-40B4-BE49-F238E27FC236}">
                <a16:creationId xmlns:a16="http://schemas.microsoft.com/office/drawing/2014/main" id="{E4575DC9-F713-4838-AD53-6B7881819730}"/>
              </a:ext>
            </a:extLst>
          </p:cNvPr>
          <p:cNvSpPr/>
          <p:nvPr/>
        </p:nvSpPr>
        <p:spPr>
          <a:xfrm rot="4870137" flipV="1">
            <a:off x="6035409" y="2653962"/>
            <a:ext cx="2261119" cy="2840586"/>
          </a:xfrm>
          <a:prstGeom prst="circularArrow">
            <a:avLst>
              <a:gd name="adj1" fmla="val 5735"/>
              <a:gd name="adj2" fmla="val 659802"/>
              <a:gd name="adj3" fmla="val 18351384"/>
              <a:gd name="adj4" fmla="val 10672165"/>
              <a:gd name="adj5" fmla="val 7655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83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/>
      <p:bldP spid="30" grpId="0" animBg="1"/>
      <p:bldP spid="3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A3703-D0FE-AC8C-AA0E-8C19FA109A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6577" y="5998439"/>
            <a:ext cx="5096281" cy="50325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There are many other ways to do this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Flow – multiple branches, one </a:t>
            </a:r>
            <a:r>
              <a:rPr lang="en-US" dirty="0" err="1"/>
              <a:t>cmp</a:t>
            </a:r>
            <a:r>
              <a:rPr lang="en-US" dirty="0"/>
              <a:t>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496577" y="1101209"/>
            <a:ext cx="5096281" cy="465558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block 1 */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to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 else if (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2 */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to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/* condition block 3 */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 to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r1 = 11;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6221660" y="1019056"/>
            <a:ext cx="5280313" cy="541567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bgt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Lblk1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.Lblk2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// fall through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condition block 3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endParaRPr lang="en-US" sz="2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condition block 1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condition block 2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mov r1, 5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06A210B-E069-BD4B-A3C1-2B4C39F10E3E}"/>
              </a:ext>
            </a:extLst>
          </p:cNvPr>
          <p:cNvGrpSpPr/>
          <p:nvPr/>
        </p:nvGrpSpPr>
        <p:grpSpPr>
          <a:xfrm>
            <a:off x="8705543" y="1475030"/>
            <a:ext cx="3077145" cy="723811"/>
            <a:chOff x="3047614" y="2434370"/>
            <a:chExt cx="3077145" cy="72381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EDA1C4-4D68-BA48-B8FC-05B0B564BFE1}"/>
                </a:ext>
              </a:extLst>
            </p:cNvPr>
            <p:cNvSpPr txBox="1"/>
            <p:nvPr/>
          </p:nvSpPr>
          <p:spPr>
            <a:xfrm>
              <a:off x="3420238" y="2434370"/>
              <a:ext cx="270452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special case: multiple branches from one </a:t>
              </a:r>
              <a:r>
                <a:rPr lang="en-US" dirty="0" err="1">
                  <a:solidFill>
                    <a:srgbClr val="C00000"/>
                  </a:solidFill>
                </a:rPr>
                <a:t>cmp</a:t>
              </a:r>
              <a:r>
                <a:rPr lang="en-US" dirty="0">
                  <a:solidFill>
                    <a:srgbClr val="C00000"/>
                  </a:solidFill>
                </a:rPr>
                <a:t> 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998BBC3C-EC0E-C849-A074-B3640DA3E24E}"/>
                </a:ext>
              </a:extLst>
            </p:cNvPr>
            <p:cNvSpPr/>
            <p:nvPr/>
          </p:nvSpPr>
          <p:spPr>
            <a:xfrm>
              <a:off x="3047614" y="2511849"/>
              <a:ext cx="425669" cy="646332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A4E7D83-937A-7649-8141-BA7AE52D0DE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5" name="Circular Arrow 14">
            <a:extLst>
              <a:ext uri="{FF2B5EF4-FFF2-40B4-BE49-F238E27FC236}">
                <a16:creationId xmlns:a16="http://schemas.microsoft.com/office/drawing/2014/main" id="{BA64A95A-3348-9810-3910-C18FB2EACE4B}"/>
              </a:ext>
            </a:extLst>
          </p:cNvPr>
          <p:cNvSpPr/>
          <p:nvPr/>
        </p:nvSpPr>
        <p:spPr>
          <a:xfrm rot="4870137" flipV="1">
            <a:off x="5863358" y="1562004"/>
            <a:ext cx="2422245" cy="2356766"/>
          </a:xfrm>
          <a:prstGeom prst="circularArrow">
            <a:avLst>
              <a:gd name="adj1" fmla="val 3851"/>
              <a:gd name="adj2" fmla="val 659802"/>
              <a:gd name="adj3" fmla="val 18194741"/>
              <a:gd name="adj4" fmla="val 10672165"/>
              <a:gd name="adj5" fmla="val 7655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ular Arrow 15">
            <a:extLst>
              <a:ext uri="{FF2B5EF4-FFF2-40B4-BE49-F238E27FC236}">
                <a16:creationId xmlns:a16="http://schemas.microsoft.com/office/drawing/2014/main" id="{B52E956C-FCDF-ACB7-AEB9-3F8C80FA0D6D}"/>
              </a:ext>
            </a:extLst>
          </p:cNvPr>
          <p:cNvSpPr/>
          <p:nvPr/>
        </p:nvSpPr>
        <p:spPr>
          <a:xfrm rot="4870137" flipV="1">
            <a:off x="5435486" y="2089793"/>
            <a:ext cx="3403164" cy="2890173"/>
          </a:xfrm>
          <a:prstGeom prst="circularArrow">
            <a:avLst>
              <a:gd name="adj1" fmla="val 3042"/>
              <a:gd name="adj2" fmla="val 659802"/>
              <a:gd name="adj3" fmla="val 18265471"/>
              <a:gd name="adj4" fmla="val 10672165"/>
              <a:gd name="adj5" fmla="val 7655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63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0" grpId="0" animBg="1"/>
      <p:bldP spid="12" grpId="0"/>
      <p:bldP spid="15" grpId="0" animBg="1"/>
      <p:bldP spid="1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057D17-F0EE-3F4B-B8AE-50E7B158F47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6711" y="550746"/>
            <a:ext cx="11701067" cy="392698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loop guard: </a:t>
            </a:r>
            <a:r>
              <a:rPr lang="en-US" sz="2400" dirty="0"/>
              <a:t>code that must evaluate to true before the next iteration of the loop</a:t>
            </a:r>
          </a:p>
          <a:p>
            <a:r>
              <a:rPr lang="en-US" sz="2400" dirty="0"/>
              <a:t>If the </a:t>
            </a:r>
            <a:r>
              <a:rPr lang="en-US" sz="2400" dirty="0">
                <a:solidFill>
                  <a:srgbClr val="0070C0"/>
                </a:solidFill>
              </a:rPr>
              <a:t>loop guard </a:t>
            </a:r>
            <a:r>
              <a:rPr lang="en-US" sz="2400" dirty="0">
                <a:solidFill>
                  <a:srgbClr val="2C895B"/>
                </a:solidFill>
              </a:rPr>
              <a:t>test(s) evaluate to true</a:t>
            </a:r>
            <a:r>
              <a:rPr lang="en-US" sz="2400" dirty="0"/>
              <a:t>, the </a:t>
            </a:r>
            <a:r>
              <a:rPr lang="en-US" sz="2400" i="1" dirty="0">
                <a:solidFill>
                  <a:srgbClr val="0070C0"/>
                </a:solidFill>
              </a:rPr>
              <a:t>body of the loop</a:t>
            </a:r>
            <a:r>
              <a:rPr lang="en-US" sz="2400" dirty="0">
                <a:solidFill>
                  <a:srgbClr val="0070C0"/>
                </a:solidFill>
              </a:rPr>
              <a:t> is executed again</a:t>
            </a:r>
          </a:p>
          <a:p>
            <a:r>
              <a:rPr lang="en-US" sz="2400" dirty="0">
                <a:solidFill>
                  <a:srgbClr val="F37440"/>
                </a:solidFill>
              </a:rPr>
              <a:t>pre-test loop guard </a:t>
            </a:r>
            <a:r>
              <a:rPr lang="en-US" sz="2400" dirty="0"/>
              <a:t>is at </a:t>
            </a:r>
            <a:r>
              <a:rPr lang="en-US" sz="2400" dirty="0">
                <a:solidFill>
                  <a:srgbClr val="7030A0"/>
                </a:solidFill>
              </a:rPr>
              <a:t>top of the loop 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2C895B"/>
                </a:solidFill>
              </a:rPr>
              <a:t>test evaluates to true, </a:t>
            </a:r>
            <a:r>
              <a:rPr lang="en-US" sz="2200" dirty="0"/>
              <a:t>execution </a:t>
            </a:r>
            <a:r>
              <a:rPr lang="en-US" sz="2200" dirty="0">
                <a:solidFill>
                  <a:srgbClr val="0070C0"/>
                </a:solidFill>
              </a:rPr>
              <a:t>falls through </a:t>
            </a:r>
            <a:r>
              <a:rPr lang="en-US" sz="2200" dirty="0"/>
              <a:t>to the loop body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C00000"/>
                </a:solidFill>
              </a:rPr>
              <a:t>test evaluates to false</a:t>
            </a:r>
            <a:r>
              <a:rPr lang="en-US" sz="2200" dirty="0"/>
              <a:t>, execution </a:t>
            </a:r>
            <a:r>
              <a:rPr lang="en-US" sz="2200" b="1" u="sng" dirty="0">
                <a:solidFill>
                  <a:srgbClr val="0070C0"/>
                </a:solidFill>
              </a:rPr>
              <a:t>branches</a:t>
            </a:r>
            <a:r>
              <a:rPr lang="en-US" sz="2200" dirty="0">
                <a:solidFill>
                  <a:srgbClr val="0070C0"/>
                </a:solidFill>
              </a:rPr>
              <a:t> around the loop body </a:t>
            </a:r>
            <a:endParaRPr lang="en-US" sz="2200" dirty="0"/>
          </a:p>
          <a:p>
            <a:r>
              <a:rPr lang="en-US" sz="2400" dirty="0">
                <a:solidFill>
                  <a:srgbClr val="7030A0"/>
                </a:solidFill>
              </a:rPr>
              <a:t>post-test loop guard </a:t>
            </a:r>
            <a:r>
              <a:rPr lang="en-US" sz="2400" dirty="0"/>
              <a:t>is at the </a:t>
            </a:r>
            <a:r>
              <a:rPr lang="en-US" sz="2400" dirty="0">
                <a:solidFill>
                  <a:srgbClr val="7030A0"/>
                </a:solidFill>
              </a:rPr>
              <a:t>bottom of the loop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2C895B"/>
                </a:solidFill>
              </a:rPr>
              <a:t>test evaluates to true, </a:t>
            </a:r>
            <a:r>
              <a:rPr lang="en-US" sz="2200" dirty="0"/>
              <a:t>execution </a:t>
            </a:r>
            <a:r>
              <a:rPr lang="en-US" sz="2200" b="1" u="sng" dirty="0">
                <a:solidFill>
                  <a:srgbClr val="0070C0"/>
                </a:solidFill>
              </a:rPr>
              <a:t>branches</a:t>
            </a:r>
            <a:r>
              <a:rPr lang="en-US" sz="2200" dirty="0">
                <a:solidFill>
                  <a:srgbClr val="0070C0"/>
                </a:solidFill>
              </a:rPr>
              <a:t> to the top of the loop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C00000"/>
                </a:solidFill>
              </a:rPr>
              <a:t>test evaluates to false</a:t>
            </a:r>
            <a:r>
              <a:rPr lang="en-US" sz="2200" dirty="0"/>
              <a:t>, execution </a:t>
            </a:r>
            <a:r>
              <a:rPr lang="en-US" sz="2200" dirty="0">
                <a:solidFill>
                  <a:srgbClr val="0070C0"/>
                </a:solidFill>
              </a:rPr>
              <a:t>falls through </a:t>
            </a:r>
            <a:r>
              <a:rPr lang="en-US" sz="2200" dirty="0"/>
              <a:t>the instruction following the loop</a:t>
            </a:r>
          </a:p>
          <a:p>
            <a:pPr lvl="1"/>
            <a:endParaRPr lang="en-US" sz="2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74553"/>
          </a:xfrm>
        </p:spPr>
        <p:txBody>
          <a:bodyPr/>
          <a:lstStyle/>
          <a:p>
            <a:r>
              <a:rPr lang="en-US" dirty="0"/>
              <a:t>Program Flow – Pre-test and Post-test Loop Guards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81209E-8206-EA97-33B2-B001480B9329}"/>
              </a:ext>
            </a:extLst>
          </p:cNvPr>
          <p:cNvGrpSpPr/>
          <p:nvPr/>
        </p:nvGrpSpPr>
        <p:grpSpPr>
          <a:xfrm>
            <a:off x="1033246" y="5099201"/>
            <a:ext cx="4943911" cy="1584646"/>
            <a:chOff x="923826" y="4945527"/>
            <a:chExt cx="4943911" cy="158464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050155E-FD54-A443-8A5C-99402148A9B6}"/>
                </a:ext>
              </a:extLst>
            </p:cNvPr>
            <p:cNvSpPr/>
            <p:nvPr/>
          </p:nvSpPr>
          <p:spPr bwMode="auto">
            <a:xfrm>
              <a:off x="3135167" y="4945527"/>
              <a:ext cx="2732570" cy="148851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while (</a:t>
              </a:r>
              <a:r>
                <a:rPr lang="en-US" sz="22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 10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  <a:endPara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block */</a:t>
              </a:r>
              <a:endParaRPr 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++;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DBC93ED-4286-1519-4AED-BB7C1772C9F1}"/>
                </a:ext>
              </a:extLst>
            </p:cNvPr>
            <p:cNvGrpSpPr/>
            <p:nvPr/>
          </p:nvGrpSpPr>
          <p:grpSpPr>
            <a:xfrm>
              <a:off x="1159497" y="4974855"/>
              <a:ext cx="1975670" cy="707886"/>
              <a:chOff x="1534687" y="-718962"/>
              <a:chExt cx="1975670" cy="70788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77EDF0-332E-177F-0F7A-A17A3D9E5D8F}"/>
                  </a:ext>
                </a:extLst>
              </p:cNvPr>
              <p:cNvSpPr txBox="1"/>
              <p:nvPr/>
            </p:nvSpPr>
            <p:spPr>
              <a:xfrm>
                <a:off x="1534687" y="-718962"/>
                <a:ext cx="1421224" cy="7078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Up Arrow 21">
                <a:extLst>
                  <a:ext uri="{FF2B5EF4-FFF2-40B4-BE49-F238E27FC236}">
                    <a16:creationId xmlns:a16="http://schemas.microsoft.com/office/drawing/2014/main" id="{C30F6841-EE26-107E-2B42-EEB7BDCC75F8}"/>
                  </a:ext>
                </a:extLst>
              </p:cNvPr>
              <p:cNvSpPr/>
              <p:nvPr/>
            </p:nvSpPr>
            <p:spPr>
              <a:xfrm rot="5400000">
                <a:off x="3186576" y="-842688"/>
                <a:ext cx="115585" cy="531977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F3BCCD8-ACF3-AB09-D27C-DADBAA93E405}"/>
                </a:ext>
              </a:extLst>
            </p:cNvPr>
            <p:cNvGrpSpPr/>
            <p:nvPr/>
          </p:nvGrpSpPr>
          <p:grpSpPr>
            <a:xfrm>
              <a:off x="923826" y="5822287"/>
              <a:ext cx="2950840" cy="707886"/>
              <a:chOff x="1289839" y="-718962"/>
              <a:chExt cx="2950840" cy="707886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9A446EF-3E9E-35AD-06E1-58EAE8F2FAE8}"/>
                  </a:ext>
                </a:extLst>
              </p:cNvPr>
              <p:cNvSpPr txBox="1"/>
              <p:nvPr/>
            </p:nvSpPr>
            <p:spPr>
              <a:xfrm>
                <a:off x="1289839" y="-718962"/>
                <a:ext cx="1666072" cy="7078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loop control variable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Up Arrow 30">
                <a:extLst>
                  <a:ext uri="{FF2B5EF4-FFF2-40B4-BE49-F238E27FC236}">
                    <a16:creationId xmlns:a16="http://schemas.microsoft.com/office/drawing/2014/main" id="{C7ED141A-F36F-B054-B606-ED70E22800A8}"/>
                  </a:ext>
                </a:extLst>
              </p:cNvPr>
              <p:cNvSpPr/>
              <p:nvPr/>
            </p:nvSpPr>
            <p:spPr>
              <a:xfrm rot="5400000">
                <a:off x="3547148" y="-1294223"/>
                <a:ext cx="115585" cy="1271476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A1F4877-5620-67CE-2167-89001CBD36B4}"/>
              </a:ext>
            </a:extLst>
          </p:cNvPr>
          <p:cNvSpPr txBox="1"/>
          <p:nvPr/>
        </p:nvSpPr>
        <p:spPr>
          <a:xfrm>
            <a:off x="3446221" y="477364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or more iterations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2302D9A-0E32-2F33-A9E2-268F4DAA5F76}"/>
              </a:ext>
            </a:extLst>
          </p:cNvPr>
          <p:cNvGrpSpPr/>
          <p:nvPr/>
        </p:nvGrpSpPr>
        <p:grpSpPr>
          <a:xfrm>
            <a:off x="6297430" y="4759109"/>
            <a:ext cx="4714747" cy="1803056"/>
            <a:chOff x="6188010" y="4605435"/>
            <a:chExt cx="4714747" cy="1803056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2B7B0B13-F959-4A4D-A3E1-17A957E08A52}"/>
                </a:ext>
              </a:extLst>
            </p:cNvPr>
            <p:cNvSpPr/>
            <p:nvPr/>
          </p:nvSpPr>
          <p:spPr bwMode="auto">
            <a:xfrm>
              <a:off x="6188010" y="4919972"/>
              <a:ext cx="2886385" cy="148851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do {</a:t>
              </a:r>
              <a:endPara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block */</a:t>
              </a:r>
              <a:endParaRPr 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++;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 while (</a:t>
              </a:r>
              <a:r>
                <a:rPr lang="en-US" sz="22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 10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);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BF976AB-C4CD-BCE5-075D-7703BDF5335F}"/>
                </a:ext>
              </a:extLst>
            </p:cNvPr>
            <p:cNvGrpSpPr/>
            <p:nvPr/>
          </p:nvGrpSpPr>
          <p:grpSpPr>
            <a:xfrm>
              <a:off x="8945441" y="5494183"/>
              <a:ext cx="1957316" cy="707886"/>
              <a:chOff x="230324" y="-1166064"/>
              <a:chExt cx="1957316" cy="707886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9A34AA-3E4F-2994-C724-750B3D00307A}"/>
                  </a:ext>
                </a:extLst>
              </p:cNvPr>
              <p:cNvSpPr txBox="1"/>
              <p:nvPr/>
            </p:nvSpPr>
            <p:spPr>
              <a:xfrm>
                <a:off x="762301" y="-1166064"/>
                <a:ext cx="1425339" cy="7078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post-test 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8" name="Up Arrow 27">
                <a:extLst>
                  <a:ext uri="{FF2B5EF4-FFF2-40B4-BE49-F238E27FC236}">
                    <a16:creationId xmlns:a16="http://schemas.microsoft.com/office/drawing/2014/main" id="{6310D9B6-C0CA-80BA-56B4-BD3199ED3049}"/>
                  </a:ext>
                </a:extLst>
              </p:cNvPr>
              <p:cNvSpPr/>
              <p:nvPr/>
            </p:nvSpPr>
            <p:spPr>
              <a:xfrm rot="16200000">
                <a:off x="438520" y="-781959"/>
                <a:ext cx="115585" cy="531977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1368DE7-D715-43D3-BE00-96B5B817A6B1}"/>
                </a:ext>
              </a:extLst>
            </p:cNvPr>
            <p:cNvSpPr txBox="1"/>
            <p:nvPr/>
          </p:nvSpPr>
          <p:spPr>
            <a:xfrm>
              <a:off x="6581405" y="4605435"/>
              <a:ext cx="2428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or more iterations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06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17" grpId="0"/>
      <p:bldP spid="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B7B0B13-F959-4A4D-A3E1-17A957E08A52}"/>
              </a:ext>
            </a:extLst>
          </p:cNvPr>
          <p:cNvSpPr/>
          <p:nvPr/>
        </p:nvSpPr>
        <p:spPr bwMode="auto">
          <a:xfrm>
            <a:off x="7604869" y="377856"/>
            <a:ext cx="3334479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749" y="111054"/>
            <a:ext cx="10515600" cy="474553"/>
          </a:xfrm>
        </p:spPr>
        <p:txBody>
          <a:bodyPr/>
          <a:lstStyle/>
          <a:p>
            <a:r>
              <a:rPr lang="en-US" dirty="0"/>
              <a:t>Pre-Test Guards - While Loop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1844762" y="1020699"/>
            <a:ext cx="2647709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7DE30C-B5ED-33F1-696C-5985A04DA25A}"/>
              </a:ext>
            </a:extLst>
          </p:cNvPr>
          <p:cNvGrpSpPr/>
          <p:nvPr/>
        </p:nvGrpSpPr>
        <p:grpSpPr>
          <a:xfrm>
            <a:off x="5931510" y="722311"/>
            <a:ext cx="2377218" cy="707886"/>
            <a:chOff x="5931510" y="850127"/>
            <a:chExt cx="2377218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ED44B7-EFA4-0466-ECDE-F965C6ABB673}"/>
                </a:ext>
              </a:extLst>
            </p:cNvPr>
            <p:cNvSpPr txBox="1"/>
            <p:nvPr/>
          </p:nvSpPr>
          <p:spPr>
            <a:xfrm>
              <a:off x="5931510" y="85012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D2E21A90-AA46-4B6A-3681-C65C04E1D0BD}"/>
                </a:ext>
              </a:extLst>
            </p:cNvPr>
            <p:cNvSpPr/>
            <p:nvPr/>
          </p:nvSpPr>
          <p:spPr>
            <a:xfrm rot="5400000">
              <a:off x="7662651" y="86590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12323B35-B355-BC99-6B85-8EB61D720C42}"/>
                </a:ext>
              </a:extLst>
            </p:cNvPr>
            <p:cNvSpPr/>
            <p:nvPr/>
          </p:nvSpPr>
          <p:spPr>
            <a:xfrm>
              <a:off x="8106427" y="911261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6EDCAB5-1B41-DCC9-539B-D7B720EB6B87}"/>
              </a:ext>
            </a:extLst>
          </p:cNvPr>
          <p:cNvGrpSpPr/>
          <p:nvPr/>
        </p:nvGrpSpPr>
        <p:grpSpPr>
          <a:xfrm>
            <a:off x="5959044" y="1620281"/>
            <a:ext cx="2327384" cy="707886"/>
            <a:chOff x="5959044" y="1748097"/>
            <a:chExt cx="2327384" cy="70788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38080A-50FF-10CA-D1A9-5E9840942408}"/>
                </a:ext>
              </a:extLst>
            </p:cNvPr>
            <p:cNvSpPr txBox="1"/>
            <p:nvPr/>
          </p:nvSpPr>
          <p:spPr>
            <a:xfrm>
              <a:off x="5959044" y="174809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77AD05F5-81C1-3897-5D1B-BC2AD7C28634}"/>
                </a:ext>
              </a:extLst>
            </p:cNvPr>
            <p:cNvSpPr/>
            <p:nvPr/>
          </p:nvSpPr>
          <p:spPr>
            <a:xfrm rot="5400000">
              <a:off x="7690185" y="176387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F8B48F79-A230-973A-0A63-CDEBA6E8012C}"/>
                </a:ext>
              </a:extLst>
            </p:cNvPr>
            <p:cNvSpPr/>
            <p:nvPr/>
          </p:nvSpPr>
          <p:spPr>
            <a:xfrm>
              <a:off x="8084127" y="1806275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CA1DACB-7A2B-2B2F-977B-EC404F53C7D9}"/>
              </a:ext>
            </a:extLst>
          </p:cNvPr>
          <p:cNvSpPr/>
          <p:nvPr/>
        </p:nvSpPr>
        <p:spPr bwMode="auto">
          <a:xfrm>
            <a:off x="7682724" y="3202632"/>
            <a:ext cx="2793397" cy="354514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r1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81FC53F-155A-DE0A-E122-1338FC3C71AF}"/>
              </a:ext>
            </a:extLst>
          </p:cNvPr>
          <p:cNvSpPr/>
          <p:nvPr/>
        </p:nvSpPr>
        <p:spPr bwMode="auto">
          <a:xfrm>
            <a:off x="1668939" y="3805056"/>
            <a:ext cx="3017262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(r2 != r1)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07DBD45-A174-7C4F-5EFF-8A18CF1B372A}"/>
              </a:ext>
            </a:extLst>
          </p:cNvPr>
          <p:cNvGrpSpPr/>
          <p:nvPr/>
        </p:nvGrpSpPr>
        <p:grpSpPr>
          <a:xfrm>
            <a:off x="6045311" y="3629688"/>
            <a:ext cx="2377218" cy="707886"/>
            <a:chOff x="6045311" y="3629688"/>
            <a:chExt cx="2377218" cy="70788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74927C-525D-E6B3-4C04-102396FD48D4}"/>
                </a:ext>
              </a:extLst>
            </p:cNvPr>
            <p:cNvSpPr txBox="1"/>
            <p:nvPr/>
          </p:nvSpPr>
          <p:spPr>
            <a:xfrm>
              <a:off x="6045311" y="3629688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34" name="Up Arrow 33">
              <a:extLst>
                <a:ext uri="{FF2B5EF4-FFF2-40B4-BE49-F238E27FC236}">
                  <a16:creationId xmlns:a16="http://schemas.microsoft.com/office/drawing/2014/main" id="{2B8553C6-C8DB-0FAA-CB1F-F0A4EFE0BC8D}"/>
                </a:ext>
              </a:extLst>
            </p:cNvPr>
            <p:cNvSpPr/>
            <p:nvPr/>
          </p:nvSpPr>
          <p:spPr>
            <a:xfrm rot="5400000">
              <a:off x="7776452" y="3645469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8B85DE86-982A-0C39-5A5D-0150B38C62C6}"/>
                </a:ext>
              </a:extLst>
            </p:cNvPr>
            <p:cNvSpPr/>
            <p:nvPr/>
          </p:nvSpPr>
          <p:spPr>
            <a:xfrm>
              <a:off x="8220228" y="3690822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5F0C5B8-5007-D070-315B-300C9CC5E966}"/>
              </a:ext>
            </a:extLst>
          </p:cNvPr>
          <p:cNvGrpSpPr/>
          <p:nvPr/>
        </p:nvGrpSpPr>
        <p:grpSpPr>
          <a:xfrm>
            <a:off x="5986578" y="5344498"/>
            <a:ext cx="2331770" cy="707886"/>
            <a:chOff x="5986578" y="5344498"/>
            <a:chExt cx="2331770" cy="70788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472CE44-CFCE-76EC-9789-F0E9D765D958}"/>
                </a:ext>
              </a:extLst>
            </p:cNvPr>
            <p:cNvSpPr txBox="1"/>
            <p:nvPr/>
          </p:nvSpPr>
          <p:spPr>
            <a:xfrm>
              <a:off x="5986578" y="5344498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40" name="Up Arrow 39">
              <a:extLst>
                <a:ext uri="{FF2B5EF4-FFF2-40B4-BE49-F238E27FC236}">
                  <a16:creationId xmlns:a16="http://schemas.microsoft.com/office/drawing/2014/main" id="{9916ECBB-B89B-C521-10B0-48E1FFC909D5}"/>
                </a:ext>
              </a:extLst>
            </p:cNvPr>
            <p:cNvSpPr/>
            <p:nvPr/>
          </p:nvSpPr>
          <p:spPr>
            <a:xfrm rot="5400000">
              <a:off x="7683430" y="541605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CFEC0729-BC65-698F-6CE9-E675292CC2E4}"/>
                </a:ext>
              </a:extLst>
            </p:cNvPr>
            <p:cNvSpPr/>
            <p:nvPr/>
          </p:nvSpPr>
          <p:spPr>
            <a:xfrm>
              <a:off x="8116047" y="5443104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DEC0A8ED-95A3-185A-D4E2-71A0BACD392D}"/>
              </a:ext>
            </a:extLst>
          </p:cNvPr>
          <p:cNvSpPr/>
          <p:nvPr/>
        </p:nvSpPr>
        <p:spPr>
          <a:xfrm rot="5400000" flipH="1" flipV="1">
            <a:off x="570708" y="4509349"/>
            <a:ext cx="1660392" cy="49739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907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U-Turn Arrow 28">
            <a:extLst>
              <a:ext uri="{FF2B5EF4-FFF2-40B4-BE49-F238E27FC236}">
                <a16:creationId xmlns:a16="http://schemas.microsoft.com/office/drawing/2014/main" id="{119A5EE6-412C-163E-3AEA-B5A6693284D1}"/>
              </a:ext>
            </a:extLst>
          </p:cNvPr>
          <p:cNvSpPr/>
          <p:nvPr/>
        </p:nvSpPr>
        <p:spPr>
          <a:xfrm rot="5400000" flipH="1">
            <a:off x="8996337" y="4054954"/>
            <a:ext cx="2645166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U-Turn Arrow 30">
            <a:extLst>
              <a:ext uri="{FF2B5EF4-FFF2-40B4-BE49-F238E27FC236}">
                <a16:creationId xmlns:a16="http://schemas.microsoft.com/office/drawing/2014/main" id="{8825FD5D-78FE-5D8D-E6D9-76D4068204B7}"/>
              </a:ext>
            </a:extLst>
          </p:cNvPr>
          <p:cNvSpPr/>
          <p:nvPr/>
        </p:nvSpPr>
        <p:spPr>
          <a:xfrm rot="5400000" flipH="1" flipV="1">
            <a:off x="1199547" y="1415843"/>
            <a:ext cx="938783" cy="49739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907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U-Turn Arrow 35">
            <a:extLst>
              <a:ext uri="{FF2B5EF4-FFF2-40B4-BE49-F238E27FC236}">
                <a16:creationId xmlns:a16="http://schemas.microsoft.com/office/drawing/2014/main" id="{727C96A3-D068-4A87-3304-BB82A9D8A986}"/>
              </a:ext>
            </a:extLst>
          </p:cNvPr>
          <p:cNvSpPr/>
          <p:nvPr/>
        </p:nvSpPr>
        <p:spPr>
          <a:xfrm rot="5400000" flipH="1">
            <a:off x="9218978" y="961598"/>
            <a:ext cx="1609724" cy="857742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DE78996-8E4A-A548-6208-73AFF911E24E}"/>
              </a:ext>
            </a:extLst>
          </p:cNvPr>
          <p:cNvGrpSpPr/>
          <p:nvPr/>
        </p:nvGrpSpPr>
        <p:grpSpPr>
          <a:xfrm>
            <a:off x="10101014" y="544140"/>
            <a:ext cx="1826764" cy="707886"/>
            <a:chOff x="4754529" y="4562340"/>
            <a:chExt cx="1826764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12FBDB4-05CE-80B3-57AD-BA87637F5371}"/>
                </a:ext>
              </a:extLst>
            </p:cNvPr>
            <p:cNvSpPr txBox="1"/>
            <p:nvPr/>
          </p:nvSpPr>
          <p:spPr>
            <a:xfrm>
              <a:off x="5448519" y="4562340"/>
              <a:ext cx="113277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inverted test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1C4194C2-785C-00EE-2A46-BCB7C51F3EAD}"/>
                </a:ext>
              </a:extLst>
            </p:cNvPr>
            <p:cNvSpPr/>
            <p:nvPr/>
          </p:nvSpPr>
          <p:spPr>
            <a:xfrm rot="16200000">
              <a:off x="5036912" y="4876284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931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/>
      <p:bldP spid="30" grpId="0" animBg="1"/>
      <p:bldP spid="32" grpId="0" animBg="1"/>
      <p:bldP spid="28" grpId="0" animBg="1"/>
      <p:bldP spid="29" grpId="0" animBg="1"/>
      <p:bldP spid="3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B7B0B13-F959-4A4D-A3E1-17A957E08A52}"/>
              </a:ext>
            </a:extLst>
          </p:cNvPr>
          <p:cNvSpPr/>
          <p:nvPr/>
        </p:nvSpPr>
        <p:spPr bwMode="auto">
          <a:xfrm>
            <a:off x="6986810" y="764008"/>
            <a:ext cx="3014946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32" name="U-Turn Arrow 31">
            <a:extLst>
              <a:ext uri="{FF2B5EF4-FFF2-40B4-BE49-F238E27FC236}">
                <a16:creationId xmlns:a16="http://schemas.microsoft.com/office/drawing/2014/main" id="{9B76E8AA-CB68-B8FF-AA0E-447ADFF99EA6}"/>
              </a:ext>
            </a:extLst>
          </p:cNvPr>
          <p:cNvSpPr/>
          <p:nvPr/>
        </p:nvSpPr>
        <p:spPr>
          <a:xfrm rot="5400000" flipH="1">
            <a:off x="8774611" y="1299324"/>
            <a:ext cx="1994786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C5C5221E-1C3C-E218-DDFE-B31C423352AB}"/>
              </a:ext>
            </a:extLst>
          </p:cNvPr>
          <p:cNvSpPr/>
          <p:nvPr/>
        </p:nvSpPr>
        <p:spPr bwMode="auto">
          <a:xfrm>
            <a:off x="6986810" y="3429000"/>
            <a:ext cx="3014946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r1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move r2, r1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65" y="119871"/>
            <a:ext cx="10515600" cy="474553"/>
          </a:xfrm>
        </p:spPr>
        <p:txBody>
          <a:bodyPr/>
          <a:lstStyle/>
          <a:p>
            <a:r>
              <a:rPr lang="en-US" dirty="0"/>
              <a:t>Post-Test Guards – Do While Loop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1343504" y="922361"/>
            <a:ext cx="3289610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r1++;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2D711D-B2A9-2D26-A84F-F5E3023D7541}"/>
              </a:ext>
            </a:extLst>
          </p:cNvPr>
          <p:cNvGrpSpPr/>
          <p:nvPr/>
        </p:nvGrpSpPr>
        <p:grpSpPr>
          <a:xfrm>
            <a:off x="5376930" y="995589"/>
            <a:ext cx="2248534" cy="707888"/>
            <a:chOff x="5376930" y="995589"/>
            <a:chExt cx="2248534" cy="70788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38080A-50FF-10CA-D1A9-5E9840942408}"/>
                </a:ext>
              </a:extLst>
            </p:cNvPr>
            <p:cNvSpPr txBox="1"/>
            <p:nvPr/>
          </p:nvSpPr>
          <p:spPr>
            <a:xfrm>
              <a:off x="5376930" y="995589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77AD05F5-81C1-3897-5D1B-BC2AD7C28634}"/>
                </a:ext>
              </a:extLst>
            </p:cNvPr>
            <p:cNvSpPr/>
            <p:nvPr/>
          </p:nvSpPr>
          <p:spPr>
            <a:xfrm rot="5400000">
              <a:off x="7131898" y="1209911"/>
              <a:ext cx="159822" cy="82731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A4FF75F-5DDA-1A78-E38A-3A941206408D}"/>
              </a:ext>
            </a:extLst>
          </p:cNvPr>
          <p:cNvGrpSpPr/>
          <p:nvPr/>
        </p:nvGrpSpPr>
        <p:grpSpPr>
          <a:xfrm>
            <a:off x="5399230" y="1816949"/>
            <a:ext cx="2327384" cy="732754"/>
            <a:chOff x="5399230" y="1816949"/>
            <a:chExt cx="2327384" cy="73275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ED44B7-EFA4-0466-ECDE-F965C6ABB673}"/>
                </a:ext>
              </a:extLst>
            </p:cNvPr>
            <p:cNvSpPr txBox="1"/>
            <p:nvPr/>
          </p:nvSpPr>
          <p:spPr>
            <a:xfrm>
              <a:off x="5399230" y="184181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D2E21A90-AA46-4B6A-3681-C65C04E1D0BD}"/>
                </a:ext>
              </a:extLst>
            </p:cNvPr>
            <p:cNvSpPr/>
            <p:nvPr/>
          </p:nvSpPr>
          <p:spPr>
            <a:xfrm rot="5400000">
              <a:off x="7079745" y="1801268"/>
              <a:ext cx="141594" cy="6601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F8B48F79-A230-973A-0A63-CDEBA6E8012C}"/>
                </a:ext>
              </a:extLst>
            </p:cNvPr>
            <p:cNvSpPr/>
            <p:nvPr/>
          </p:nvSpPr>
          <p:spPr>
            <a:xfrm>
              <a:off x="7524313" y="1816949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D42A7DA-2529-1003-650B-6D3D262B3251}"/>
              </a:ext>
            </a:extLst>
          </p:cNvPr>
          <p:cNvSpPr/>
          <p:nvPr/>
        </p:nvSpPr>
        <p:spPr bwMode="auto">
          <a:xfrm>
            <a:off x="1479678" y="3648734"/>
            <a:ext cx="3017262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(r2 != r1)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4DA839-081E-7702-B51A-CC7979DD22D2}"/>
              </a:ext>
            </a:extLst>
          </p:cNvPr>
          <p:cNvGrpSpPr/>
          <p:nvPr/>
        </p:nvGrpSpPr>
        <p:grpSpPr>
          <a:xfrm>
            <a:off x="5448519" y="4562340"/>
            <a:ext cx="2089787" cy="707886"/>
            <a:chOff x="5448519" y="4562340"/>
            <a:chExt cx="2089787" cy="70788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681A9E1-E17E-C6C5-95AA-ACFAB2336C67}"/>
                </a:ext>
              </a:extLst>
            </p:cNvPr>
            <p:cNvSpPr txBox="1"/>
            <p:nvPr/>
          </p:nvSpPr>
          <p:spPr>
            <a:xfrm>
              <a:off x="5448519" y="4562340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1" name="Up Arrow 60">
              <a:extLst>
                <a:ext uri="{FF2B5EF4-FFF2-40B4-BE49-F238E27FC236}">
                  <a16:creationId xmlns:a16="http://schemas.microsoft.com/office/drawing/2014/main" id="{0E8CE203-FBA0-E6F0-4970-2BC576DC994E}"/>
                </a:ext>
              </a:extLst>
            </p:cNvPr>
            <p:cNvSpPr/>
            <p:nvPr/>
          </p:nvSpPr>
          <p:spPr>
            <a:xfrm rot="5400000">
              <a:off x="7144364" y="4876284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F32601B-5531-E038-0261-10101798EA54}"/>
              </a:ext>
            </a:extLst>
          </p:cNvPr>
          <p:cNvGrpSpPr/>
          <p:nvPr/>
        </p:nvGrpSpPr>
        <p:grpSpPr>
          <a:xfrm>
            <a:off x="5377195" y="5374196"/>
            <a:ext cx="2327384" cy="732754"/>
            <a:chOff x="5377195" y="5374196"/>
            <a:chExt cx="2327384" cy="732754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79DFF45-CE75-9B2F-7456-FA731B72A15E}"/>
                </a:ext>
              </a:extLst>
            </p:cNvPr>
            <p:cNvSpPr txBox="1"/>
            <p:nvPr/>
          </p:nvSpPr>
          <p:spPr>
            <a:xfrm>
              <a:off x="5377195" y="5399064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6" name="Up Arrow 65">
              <a:extLst>
                <a:ext uri="{FF2B5EF4-FFF2-40B4-BE49-F238E27FC236}">
                  <a16:creationId xmlns:a16="http://schemas.microsoft.com/office/drawing/2014/main" id="{E623BBC0-4906-D566-11BB-52290DFA1BA7}"/>
                </a:ext>
              </a:extLst>
            </p:cNvPr>
            <p:cNvSpPr/>
            <p:nvPr/>
          </p:nvSpPr>
          <p:spPr>
            <a:xfrm rot="5400000">
              <a:off x="7057710" y="5358515"/>
              <a:ext cx="141594" cy="6601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52E9D958-5864-CA26-E32E-4BF3BD06F2A4}"/>
                </a:ext>
              </a:extLst>
            </p:cNvPr>
            <p:cNvSpPr/>
            <p:nvPr/>
          </p:nvSpPr>
          <p:spPr>
            <a:xfrm>
              <a:off x="7502278" y="5374196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C08CD4A-8994-9046-70F4-B49DA699E272}"/>
              </a:ext>
            </a:extLst>
          </p:cNvPr>
          <p:cNvGrpSpPr/>
          <p:nvPr/>
        </p:nvGrpSpPr>
        <p:grpSpPr>
          <a:xfrm>
            <a:off x="8949289" y="1574359"/>
            <a:ext cx="3057304" cy="707886"/>
            <a:chOff x="3812439" y="4562340"/>
            <a:chExt cx="3057304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549B17E-1172-ABDD-094D-3E5F4F4BC7E9}"/>
                </a:ext>
              </a:extLst>
            </p:cNvPr>
            <p:cNvSpPr txBox="1"/>
            <p:nvPr/>
          </p:nvSpPr>
          <p:spPr>
            <a:xfrm>
              <a:off x="5448519" y="4562340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test is </a:t>
              </a:r>
              <a:r>
                <a:rPr lang="en-US" sz="2000" dirty="0">
                  <a:solidFill>
                    <a:srgbClr val="C00000"/>
                  </a:solidFill>
                </a:rPr>
                <a:t>not inverted</a:t>
              </a: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B9A43686-C05B-EBFA-15B6-3AC7AF64B427}"/>
                </a:ext>
              </a:extLst>
            </p:cNvPr>
            <p:cNvSpPr/>
            <p:nvPr/>
          </p:nvSpPr>
          <p:spPr>
            <a:xfrm rot="16200000">
              <a:off x="4565867" y="4405238"/>
              <a:ext cx="111559" cy="161841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U-Turn Arrow 30">
            <a:extLst>
              <a:ext uri="{FF2B5EF4-FFF2-40B4-BE49-F238E27FC236}">
                <a16:creationId xmlns:a16="http://schemas.microsoft.com/office/drawing/2014/main" id="{E8BA201D-68D9-DA4B-0DFF-672DF51DC608}"/>
              </a:ext>
            </a:extLst>
          </p:cNvPr>
          <p:cNvSpPr/>
          <p:nvPr/>
        </p:nvSpPr>
        <p:spPr>
          <a:xfrm rot="5400000" flipH="1">
            <a:off x="8469519" y="4128504"/>
            <a:ext cx="2200397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U-Turn Arrow 32">
            <a:extLst>
              <a:ext uri="{FF2B5EF4-FFF2-40B4-BE49-F238E27FC236}">
                <a16:creationId xmlns:a16="http://schemas.microsoft.com/office/drawing/2014/main" id="{BFDC5E60-274D-F653-92BA-9C18BF892F0C}"/>
              </a:ext>
            </a:extLst>
          </p:cNvPr>
          <p:cNvSpPr/>
          <p:nvPr/>
        </p:nvSpPr>
        <p:spPr>
          <a:xfrm rot="5400000" flipH="1">
            <a:off x="3593455" y="1449659"/>
            <a:ext cx="1032025" cy="354795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2" grpId="0" animBg="1"/>
      <p:bldP spid="64" grpId="0" animBg="1"/>
      <p:bldP spid="17" grpId="0"/>
      <p:bldP spid="56" grpId="0" animBg="1"/>
      <p:bldP spid="3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F70E383-A3C8-D54D-A029-70D74E7926B8}"/>
              </a:ext>
            </a:extLst>
          </p:cNvPr>
          <p:cNvGrpSpPr/>
          <p:nvPr/>
        </p:nvGrpSpPr>
        <p:grpSpPr>
          <a:xfrm>
            <a:off x="5444263" y="386520"/>
            <a:ext cx="6624289" cy="2628662"/>
            <a:chOff x="2912960" y="422591"/>
            <a:chExt cx="6624289" cy="2628662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BC8052A2-13F7-8247-8362-1AE4DFD13651}"/>
                </a:ext>
              </a:extLst>
            </p:cNvPr>
            <p:cNvSpPr/>
            <p:nvPr/>
          </p:nvSpPr>
          <p:spPr bwMode="auto">
            <a:xfrm>
              <a:off x="6603979" y="422591"/>
              <a:ext cx="2933270" cy="2628662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r1, 0</a:t>
              </a:r>
            </a:p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Lfor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	</a:t>
              </a: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r1, 10 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bge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Lendfr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// block code</a:t>
              </a:r>
            </a:p>
            <a:p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>
                  <a:solidFill>
                    <a:srgbClr val="00B0F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r1, r1, 1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 b </a:t>
              </a:r>
              <a:r>
                <a:rPr lang="en-US" sz="2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Lfor</a:t>
              </a:r>
              <a:r>
                <a:rPr lang="en-US" sz="2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Lendfr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</p:txBody>
        </p:sp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1AB225BC-1966-8E41-A3C9-CCBD0E70D91D}"/>
                </a:ext>
              </a:extLst>
            </p:cNvPr>
            <p:cNvSpPr/>
            <p:nvPr/>
          </p:nvSpPr>
          <p:spPr>
            <a:xfrm>
              <a:off x="2912960" y="1855305"/>
              <a:ext cx="1005823" cy="5575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30" y="200576"/>
            <a:ext cx="10515600" cy="333800"/>
          </a:xfrm>
        </p:spPr>
        <p:txBody>
          <a:bodyPr/>
          <a:lstStyle/>
          <a:p>
            <a:r>
              <a:rPr lang="en-US" dirty="0"/>
              <a:t>Program Flow – Counting (For) Loop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FFE44-7CD5-2B45-B92A-7158781899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41889" y="2697886"/>
            <a:ext cx="5281618" cy="395953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counting loop </a:t>
            </a:r>
            <a:r>
              <a:rPr lang="en-US" dirty="0"/>
              <a:t>has </a:t>
            </a:r>
            <a:r>
              <a:rPr lang="en-US" dirty="0">
                <a:solidFill>
                  <a:srgbClr val="0070C0"/>
                </a:solidFill>
              </a:rPr>
              <a:t>three parts</a:t>
            </a:r>
            <a:r>
              <a:rPr lang="en-US" dirty="0"/>
              <a:t>: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F37440"/>
                </a:solidFill>
              </a:rPr>
              <a:t>Pre-loop</a:t>
            </a:r>
            <a:r>
              <a:rPr lang="en-US" dirty="0"/>
              <a:t> setup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Pre-test loop guard </a:t>
            </a:r>
            <a:r>
              <a:rPr lang="en-US" dirty="0"/>
              <a:t>conditions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Post-loop</a:t>
            </a:r>
            <a:r>
              <a:rPr lang="en-US" dirty="0"/>
              <a:t> update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Alternative: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move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Pre-test loop guard </a:t>
            </a:r>
            <a:r>
              <a:rPr lang="en-US" sz="2000" dirty="0">
                <a:solidFill>
                  <a:srgbClr val="2C895B"/>
                </a:solidFill>
              </a:rPr>
              <a:t>before the loop</a:t>
            </a:r>
            <a:r>
              <a:rPr lang="en-US" sz="2000" dirty="0"/>
              <a:t>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Add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post-test loop guard</a:t>
            </a:r>
          </a:p>
          <a:p>
            <a:pPr lvl="1"/>
            <a:r>
              <a:rPr lang="en-US" sz="2000" i="1" dirty="0">
                <a:solidFill>
                  <a:srgbClr val="F37440"/>
                </a:solidFill>
              </a:rPr>
              <a:t>converts</a:t>
            </a:r>
            <a:r>
              <a:rPr lang="en-US" sz="2000" dirty="0"/>
              <a:t> to </a:t>
            </a:r>
            <a:r>
              <a:rPr lang="en-US" sz="2000" i="1" dirty="0">
                <a:solidFill>
                  <a:srgbClr val="2C895B"/>
                </a:solidFill>
              </a:rPr>
              <a:t>do while</a:t>
            </a:r>
            <a:endParaRPr lang="en-US" sz="2000" dirty="0"/>
          </a:p>
          <a:p>
            <a:pPr lvl="1"/>
            <a:r>
              <a:rPr lang="en-US" sz="2000" b="1" dirty="0">
                <a:solidFill>
                  <a:srgbClr val="C00000"/>
                </a:solidFill>
              </a:rPr>
              <a:t>removes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an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unconditional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branch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7FCDB8-53E0-5949-8914-0D570D8A4F30}"/>
              </a:ext>
            </a:extLst>
          </p:cNvPr>
          <p:cNvSpPr/>
          <p:nvPr/>
        </p:nvSpPr>
        <p:spPr bwMode="auto">
          <a:xfrm>
            <a:off x="513373" y="1536112"/>
            <a:ext cx="4697897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r1++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094DF87-AA91-7A41-A094-48D3BA727D62}"/>
              </a:ext>
            </a:extLst>
          </p:cNvPr>
          <p:cNvGrpSpPr/>
          <p:nvPr/>
        </p:nvGrpSpPr>
        <p:grpSpPr>
          <a:xfrm>
            <a:off x="8826603" y="3212335"/>
            <a:ext cx="3245114" cy="3278039"/>
            <a:chOff x="8798063" y="3536395"/>
            <a:chExt cx="3245114" cy="3278039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706E79A-8EBD-A241-9BC3-666617D2E9E6}"/>
                </a:ext>
              </a:extLst>
            </p:cNvPr>
            <p:cNvSpPr/>
            <p:nvPr/>
          </p:nvSpPr>
          <p:spPr bwMode="auto">
            <a:xfrm>
              <a:off x="8798063" y="3869066"/>
              <a:ext cx="3245114" cy="2945368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r1, 0</a:t>
              </a: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r1, 10 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bge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Lendfr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Ldo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// block code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>
                  <a:solidFill>
                    <a:srgbClr val="00B0F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r1, r1, 1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r1, 10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blt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Ldo</a:t>
              </a: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Lendfr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8BE183A-BD3D-1A41-937A-376A0A9ED824}"/>
                </a:ext>
              </a:extLst>
            </p:cNvPr>
            <p:cNvSpPr txBox="1"/>
            <p:nvPr/>
          </p:nvSpPr>
          <p:spPr>
            <a:xfrm>
              <a:off x="10390172" y="3536395"/>
              <a:ext cx="1508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70C0"/>
                  </a:solidFill>
                </a:rPr>
                <a:t>Alternative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7A8667A-A018-C09F-4921-4C27321ABEA6}"/>
              </a:ext>
            </a:extLst>
          </p:cNvPr>
          <p:cNvGrpSpPr/>
          <p:nvPr/>
        </p:nvGrpSpPr>
        <p:grpSpPr>
          <a:xfrm>
            <a:off x="1017505" y="623613"/>
            <a:ext cx="1042300" cy="911544"/>
            <a:chOff x="721836" y="690399"/>
            <a:chExt cx="1042300" cy="91154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10C6EB-3212-1548-A622-F96C26FD16A3}"/>
                </a:ext>
              </a:extLst>
            </p:cNvPr>
            <p:cNvSpPr txBox="1"/>
            <p:nvPr/>
          </p:nvSpPr>
          <p:spPr>
            <a:xfrm>
              <a:off x="721836" y="690399"/>
              <a:ext cx="104230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 loop setup</a:t>
              </a:r>
            </a:p>
          </p:txBody>
        </p:sp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A0065DDD-5416-B440-B1B2-36D42CE285B5}"/>
                </a:ext>
              </a:extLst>
            </p:cNvPr>
            <p:cNvSpPr/>
            <p:nvPr/>
          </p:nvSpPr>
          <p:spPr>
            <a:xfrm>
              <a:off x="1574930" y="1345389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AF46FE0-B209-69FC-22BA-8E5BF750E867}"/>
              </a:ext>
            </a:extLst>
          </p:cNvPr>
          <p:cNvGrpSpPr/>
          <p:nvPr/>
        </p:nvGrpSpPr>
        <p:grpSpPr>
          <a:xfrm>
            <a:off x="2412881" y="666203"/>
            <a:ext cx="1388480" cy="902885"/>
            <a:chOff x="2177316" y="690399"/>
            <a:chExt cx="1388480" cy="90288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C268137-911D-5B44-A196-213B42C925DC}"/>
                </a:ext>
              </a:extLst>
            </p:cNvPr>
            <p:cNvSpPr txBox="1"/>
            <p:nvPr/>
          </p:nvSpPr>
          <p:spPr>
            <a:xfrm>
              <a:off x="2177316" y="690399"/>
              <a:ext cx="138848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Pre-test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Loop guard</a:t>
              </a:r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3BEFF106-84E6-A543-9047-69B8515A1ACA}"/>
                </a:ext>
              </a:extLst>
            </p:cNvPr>
            <p:cNvSpPr/>
            <p:nvPr/>
          </p:nvSpPr>
          <p:spPr>
            <a:xfrm>
              <a:off x="2808779" y="1336730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D815E6-4F97-7DBE-C6E4-29D5A00DEE6C}"/>
              </a:ext>
            </a:extLst>
          </p:cNvPr>
          <p:cNvGrpSpPr/>
          <p:nvPr/>
        </p:nvGrpSpPr>
        <p:grpSpPr>
          <a:xfrm>
            <a:off x="4110775" y="669277"/>
            <a:ext cx="1180879" cy="902885"/>
            <a:chOff x="3842484" y="675791"/>
            <a:chExt cx="1180879" cy="90288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E2F2652-0639-494E-8213-568E3CB4888B}"/>
                </a:ext>
              </a:extLst>
            </p:cNvPr>
            <p:cNvSpPr txBox="1"/>
            <p:nvPr/>
          </p:nvSpPr>
          <p:spPr>
            <a:xfrm>
              <a:off x="3848088" y="675791"/>
              <a:ext cx="1175275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Post loop update</a:t>
              </a:r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FD834C8E-E6DD-2B4A-B9D0-767BA62A00B8}"/>
                </a:ext>
              </a:extLst>
            </p:cNvPr>
            <p:cNvSpPr/>
            <p:nvPr/>
          </p:nvSpPr>
          <p:spPr>
            <a:xfrm>
              <a:off x="3842484" y="1322122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94355A5-C7DD-5640-A4BF-631EB8B6371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C48C1B-67A0-3071-49F6-E7B8519FE930}"/>
              </a:ext>
            </a:extLst>
          </p:cNvPr>
          <p:cNvGrpSpPr/>
          <p:nvPr/>
        </p:nvGrpSpPr>
        <p:grpSpPr>
          <a:xfrm>
            <a:off x="6740111" y="1991926"/>
            <a:ext cx="3005241" cy="400110"/>
            <a:chOff x="4476421" y="4702608"/>
            <a:chExt cx="3005241" cy="40011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EA2AA33-584F-1C80-7434-D6165BB7D1FF}"/>
                </a:ext>
              </a:extLst>
            </p:cNvPr>
            <p:cNvSpPr txBox="1"/>
            <p:nvPr/>
          </p:nvSpPr>
          <p:spPr>
            <a:xfrm>
              <a:off x="4476421" y="4702608"/>
              <a:ext cx="210931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 loop update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57" name="Up Arrow 56">
              <a:extLst>
                <a:ext uri="{FF2B5EF4-FFF2-40B4-BE49-F238E27FC236}">
                  <a16:creationId xmlns:a16="http://schemas.microsoft.com/office/drawing/2014/main" id="{B36BFBAB-5943-7D09-402C-0048A69A603E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4A1C24C-32ED-5174-579D-5E9CD3F0F12F}"/>
              </a:ext>
            </a:extLst>
          </p:cNvPr>
          <p:cNvGrpSpPr/>
          <p:nvPr/>
        </p:nvGrpSpPr>
        <p:grpSpPr>
          <a:xfrm>
            <a:off x="6911678" y="497464"/>
            <a:ext cx="2845183" cy="400110"/>
            <a:chOff x="4636479" y="4719754"/>
            <a:chExt cx="2845183" cy="40011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CC526CB-A441-C064-38A5-487A63C4F991}"/>
                </a:ext>
              </a:extLst>
            </p:cNvPr>
            <p:cNvSpPr txBox="1"/>
            <p:nvPr/>
          </p:nvSpPr>
          <p:spPr>
            <a:xfrm>
              <a:off x="4636479" y="4719754"/>
              <a:ext cx="1931859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 loop setup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1" name="Up Arrow 60">
              <a:extLst>
                <a:ext uri="{FF2B5EF4-FFF2-40B4-BE49-F238E27FC236}">
                  <a16:creationId xmlns:a16="http://schemas.microsoft.com/office/drawing/2014/main" id="{C51A337F-DA63-5712-CBE7-E8180480EC4E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DD6BAAE-1C24-CAE3-3331-E3EC64F12C17}"/>
              </a:ext>
            </a:extLst>
          </p:cNvPr>
          <p:cNvGrpSpPr/>
          <p:nvPr/>
        </p:nvGrpSpPr>
        <p:grpSpPr>
          <a:xfrm>
            <a:off x="6254164" y="3551105"/>
            <a:ext cx="3205238" cy="400110"/>
            <a:chOff x="4276424" y="4651309"/>
            <a:chExt cx="3205238" cy="400110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D41878-B845-CC7C-DFD1-E6AC5D21EE4C}"/>
                </a:ext>
              </a:extLst>
            </p:cNvPr>
            <p:cNvSpPr txBox="1"/>
            <p:nvPr/>
          </p:nvSpPr>
          <p:spPr>
            <a:xfrm>
              <a:off x="4276424" y="4651309"/>
              <a:ext cx="2317648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Pre-loop setup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7" name="Up Arrow 66">
              <a:extLst>
                <a:ext uri="{FF2B5EF4-FFF2-40B4-BE49-F238E27FC236}">
                  <a16:creationId xmlns:a16="http://schemas.microsoft.com/office/drawing/2014/main" id="{5DE0568C-C461-40B8-06E7-5B164F6BAC7B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1423ACA-1099-91EE-C3C1-4910C4570DD3}"/>
              </a:ext>
            </a:extLst>
          </p:cNvPr>
          <p:cNvGrpSpPr/>
          <p:nvPr/>
        </p:nvGrpSpPr>
        <p:grpSpPr>
          <a:xfrm>
            <a:off x="6433152" y="5102971"/>
            <a:ext cx="3012025" cy="400110"/>
            <a:chOff x="4469637" y="4685456"/>
            <a:chExt cx="3012025" cy="400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00F4F0F-EB37-AA69-FCE0-C07BFDAD05E3}"/>
                </a:ext>
              </a:extLst>
            </p:cNvPr>
            <p:cNvSpPr txBox="1"/>
            <p:nvPr/>
          </p:nvSpPr>
          <p:spPr>
            <a:xfrm>
              <a:off x="4469637" y="4685456"/>
              <a:ext cx="212443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 loop update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73" name="Up Arrow 72">
              <a:extLst>
                <a:ext uri="{FF2B5EF4-FFF2-40B4-BE49-F238E27FC236}">
                  <a16:creationId xmlns:a16="http://schemas.microsoft.com/office/drawing/2014/main" id="{548F5135-21B4-C738-6732-84579D9AB67B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3428F1-40BC-95C3-907D-858389CBEFD8}"/>
              </a:ext>
            </a:extLst>
          </p:cNvPr>
          <p:cNvGrpSpPr/>
          <p:nvPr/>
        </p:nvGrpSpPr>
        <p:grpSpPr>
          <a:xfrm>
            <a:off x="6336016" y="1169242"/>
            <a:ext cx="3546546" cy="591530"/>
            <a:chOff x="6175143" y="1169242"/>
            <a:chExt cx="3546546" cy="59153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B27EBFD-5E5F-17D2-F5D7-A0A3A99A6307}"/>
                </a:ext>
              </a:extLst>
            </p:cNvPr>
            <p:cNvGrpSpPr/>
            <p:nvPr/>
          </p:nvGrpSpPr>
          <p:grpSpPr>
            <a:xfrm>
              <a:off x="6175143" y="1254271"/>
              <a:ext cx="3332322" cy="400110"/>
              <a:chOff x="4149339" y="4679040"/>
              <a:chExt cx="3332322" cy="400110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BB9192D-061A-1DE7-7102-551B316F93CC}"/>
                  </a:ext>
                </a:extLst>
              </p:cNvPr>
              <p:cNvSpPr txBox="1"/>
              <p:nvPr/>
            </p:nvSpPr>
            <p:spPr>
              <a:xfrm>
                <a:off x="4149339" y="4679040"/>
                <a:ext cx="2611359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4" name="Up Arrow 63">
                <a:extLst>
                  <a:ext uri="{FF2B5EF4-FFF2-40B4-BE49-F238E27FC236}">
                    <a16:creationId xmlns:a16="http://schemas.microsoft.com/office/drawing/2014/main" id="{1229BAFC-CE3F-BA08-891A-C78D95CE1C88}"/>
                  </a:ext>
                </a:extLst>
              </p:cNvPr>
              <p:cNvSpPr/>
              <p:nvPr/>
            </p:nvSpPr>
            <p:spPr>
              <a:xfrm rot="5400000">
                <a:off x="7069521" y="4547786"/>
                <a:ext cx="125767" cy="698513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A33DF842-A155-E632-6470-B087B23BFE5D}"/>
                </a:ext>
              </a:extLst>
            </p:cNvPr>
            <p:cNvSpPr/>
            <p:nvPr/>
          </p:nvSpPr>
          <p:spPr>
            <a:xfrm>
              <a:off x="9519388" y="1169242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71B222-B75A-C468-469D-16E231558FBC}"/>
              </a:ext>
            </a:extLst>
          </p:cNvPr>
          <p:cNvGrpSpPr/>
          <p:nvPr/>
        </p:nvGrpSpPr>
        <p:grpSpPr>
          <a:xfrm>
            <a:off x="6348300" y="4035957"/>
            <a:ext cx="3220579" cy="591530"/>
            <a:chOff x="6204361" y="4035957"/>
            <a:chExt cx="3220579" cy="59153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09E6B34E-625F-EC05-2D0A-6BD33ACB17B0}"/>
                </a:ext>
              </a:extLst>
            </p:cNvPr>
            <p:cNvGrpSpPr/>
            <p:nvPr/>
          </p:nvGrpSpPr>
          <p:grpSpPr>
            <a:xfrm>
              <a:off x="6204361" y="4167466"/>
              <a:ext cx="3032139" cy="400110"/>
              <a:chOff x="4545997" y="4715162"/>
              <a:chExt cx="3032139" cy="400110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3FE6DBC-8428-B370-D4A4-E6BE7B147BAA}"/>
                  </a:ext>
                </a:extLst>
              </p:cNvPr>
              <p:cNvSpPr txBox="1"/>
              <p:nvPr/>
            </p:nvSpPr>
            <p:spPr>
              <a:xfrm>
                <a:off x="4545997" y="4715162"/>
                <a:ext cx="2350908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0" name="Up Arrow 69">
                <a:extLst>
                  <a:ext uri="{FF2B5EF4-FFF2-40B4-BE49-F238E27FC236}">
                    <a16:creationId xmlns:a16="http://schemas.microsoft.com/office/drawing/2014/main" id="{CB4EF291-8CDE-1B53-D0E5-5A7CE6D90E97}"/>
                  </a:ext>
                </a:extLst>
              </p:cNvPr>
              <p:cNvSpPr/>
              <p:nvPr/>
            </p:nvSpPr>
            <p:spPr>
              <a:xfrm rot="5400000">
                <a:off x="7194178" y="4519417"/>
                <a:ext cx="120891" cy="647024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9CBB09A0-3D35-86F9-9A77-760C011393F0}"/>
                </a:ext>
              </a:extLst>
            </p:cNvPr>
            <p:cNvSpPr/>
            <p:nvPr/>
          </p:nvSpPr>
          <p:spPr>
            <a:xfrm>
              <a:off x="9222639" y="4035957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7C67E2-167B-9FAB-6389-0D47AE6A6442}"/>
              </a:ext>
            </a:extLst>
          </p:cNvPr>
          <p:cNvGrpSpPr/>
          <p:nvPr/>
        </p:nvGrpSpPr>
        <p:grpSpPr>
          <a:xfrm>
            <a:off x="5978298" y="5524400"/>
            <a:ext cx="3608647" cy="591530"/>
            <a:chOff x="5834359" y="5524400"/>
            <a:chExt cx="3608647" cy="59153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44B5141-E84B-F382-AD85-50539EC4967C}"/>
                </a:ext>
              </a:extLst>
            </p:cNvPr>
            <p:cNvGrpSpPr/>
            <p:nvPr/>
          </p:nvGrpSpPr>
          <p:grpSpPr>
            <a:xfrm>
              <a:off x="5834359" y="5657300"/>
              <a:ext cx="3388280" cy="400110"/>
              <a:chOff x="4097031" y="4668267"/>
              <a:chExt cx="3388280" cy="400110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E0A9FA8-6A9A-B090-0AAB-57BF6B961F0C}"/>
                  </a:ext>
                </a:extLst>
              </p:cNvPr>
              <p:cNvSpPr txBox="1"/>
              <p:nvPr/>
            </p:nvSpPr>
            <p:spPr>
              <a:xfrm>
                <a:off x="4097031" y="4668267"/>
                <a:ext cx="2579290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Post-test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6" name="Up Arrow 75">
                <a:extLst>
                  <a:ext uri="{FF2B5EF4-FFF2-40B4-BE49-F238E27FC236}">
                    <a16:creationId xmlns:a16="http://schemas.microsoft.com/office/drawing/2014/main" id="{FE5F1742-E546-6377-F488-ABD6B8184409}"/>
                  </a:ext>
                </a:extLst>
              </p:cNvPr>
              <p:cNvSpPr/>
              <p:nvPr/>
            </p:nvSpPr>
            <p:spPr>
              <a:xfrm rot="5400000">
                <a:off x="7011903" y="4420778"/>
                <a:ext cx="137828" cy="808989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3C71A212-D424-6968-8766-C3F342B7ED0A}"/>
                </a:ext>
              </a:extLst>
            </p:cNvPr>
            <p:cNvSpPr/>
            <p:nvPr/>
          </p:nvSpPr>
          <p:spPr>
            <a:xfrm>
              <a:off x="9240705" y="5524400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447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CEBDF-B7CF-327C-CA94-64E4B801298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69963" y="4631652"/>
            <a:ext cx="5534647" cy="187921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Nest loop blocks as you would in C or Java</a:t>
            </a:r>
          </a:p>
          <a:p>
            <a:r>
              <a:rPr lang="en-US" dirty="0"/>
              <a:t>Do not branch into the middle of a loop, this is hard to read and is prone to errors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4F1E24-14E0-DF48-C5A6-7B55A6F74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loops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C727E7E-53DB-F121-0CD0-FBB8E6127D38}"/>
              </a:ext>
            </a:extLst>
          </p:cNvPr>
          <p:cNvSpPr/>
          <p:nvPr/>
        </p:nvSpPr>
        <p:spPr bwMode="auto">
          <a:xfrm>
            <a:off x="810538" y="889830"/>
            <a:ext cx="457973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r3++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0;</a:t>
            </a:r>
          </a:p>
          <a:p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do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 = r0 +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r2 + r1;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r5 = r0;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8DA7C7-E7C6-14D1-188B-4990677A51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68944E4-BB63-7FA4-CB86-ACCEC3E1F6ED}"/>
              </a:ext>
            </a:extLst>
          </p:cNvPr>
          <p:cNvGrpSpPr/>
          <p:nvPr/>
        </p:nvGrpSpPr>
        <p:grpSpPr>
          <a:xfrm>
            <a:off x="5884333" y="105100"/>
            <a:ext cx="5956410" cy="6682442"/>
            <a:chOff x="6121409" y="0"/>
            <a:chExt cx="5956410" cy="668244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4B9F323-1204-F356-3F9B-BA9DA43534F9}"/>
                </a:ext>
              </a:extLst>
            </p:cNvPr>
            <p:cNvSpPr/>
            <p:nvPr/>
          </p:nvSpPr>
          <p:spPr bwMode="auto">
            <a:xfrm>
              <a:off x="6480855" y="0"/>
              <a:ext cx="5596964" cy="6682442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r3, 0</a:t>
              </a: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Lfor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r3, 10	// loop guard</a:t>
              </a: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bge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Lendfor</a:t>
              </a:r>
              <a:endPara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r0, 0</a:t>
              </a:r>
            </a:p>
            <a:p>
              <a:endPara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Ldo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r0, r0, r1</a:t>
              </a:r>
            </a:p>
            <a:p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r1, r1, 1</a:t>
              </a:r>
            </a:p>
            <a:p>
              <a:endPara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r1, 10   // loop guard</a:t>
              </a:r>
            </a:p>
            <a:p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blt</a:t>
              </a:r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0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Ldo</a:t>
              </a:r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endPara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</a:p>
            <a:p>
              <a:r>
                <a:rPr lang="en-US" sz="20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// fall through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r2, r2, r1 </a:t>
              </a:r>
            </a:p>
            <a:p>
              <a:endPara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r3, r3, 1 // loop iteration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b .</a:t>
              </a:r>
              <a:r>
                <a:rPr lang="en-US" sz="20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Lfor</a:t>
              </a:r>
              <a:endPara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Lendfor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r5, r0</a:t>
              </a:r>
            </a:p>
          </p:txBody>
        </p:sp>
        <p:sp>
          <p:nvSpPr>
            <p:cNvPr id="11" name="U-Turn Arrow 10">
              <a:extLst>
                <a:ext uri="{FF2B5EF4-FFF2-40B4-BE49-F238E27FC236}">
                  <a16:creationId xmlns:a16="http://schemas.microsoft.com/office/drawing/2014/main" id="{C5294C25-3E79-9E46-4E5E-80B056787D13}"/>
                </a:ext>
              </a:extLst>
            </p:cNvPr>
            <p:cNvSpPr/>
            <p:nvPr/>
          </p:nvSpPr>
          <p:spPr>
            <a:xfrm rot="5400000" flipH="1" flipV="1">
              <a:off x="5941755" y="2821755"/>
              <a:ext cx="1621926" cy="835743"/>
            </a:xfrm>
            <a:prstGeom prst="uturnArrow">
              <a:avLst>
                <a:gd name="adj1" fmla="val 4865"/>
                <a:gd name="adj2" fmla="val 7510"/>
                <a:gd name="adj3" fmla="val 20789"/>
                <a:gd name="adj4" fmla="val 42454"/>
                <a:gd name="adj5" fmla="val 4368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U-Turn Arrow 13">
              <a:extLst>
                <a:ext uri="{FF2B5EF4-FFF2-40B4-BE49-F238E27FC236}">
                  <a16:creationId xmlns:a16="http://schemas.microsoft.com/office/drawing/2014/main" id="{2E8498B2-AB69-45F8-EE43-0F6AB87B08D5}"/>
                </a:ext>
              </a:extLst>
            </p:cNvPr>
            <p:cNvSpPr/>
            <p:nvPr/>
          </p:nvSpPr>
          <p:spPr>
            <a:xfrm rot="5400000" flipH="1" flipV="1">
              <a:off x="3971118" y="2654791"/>
              <a:ext cx="5349762" cy="1049180"/>
            </a:xfrm>
            <a:prstGeom prst="uturnArrow">
              <a:avLst>
                <a:gd name="adj1" fmla="val 4865"/>
                <a:gd name="adj2" fmla="val 7510"/>
                <a:gd name="adj3" fmla="val 20789"/>
                <a:gd name="adj4" fmla="val 42454"/>
                <a:gd name="adj5" fmla="val 62999"/>
              </a:avLst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5" name="U-Turn Arrow 14">
            <a:extLst>
              <a:ext uri="{FF2B5EF4-FFF2-40B4-BE49-F238E27FC236}">
                <a16:creationId xmlns:a16="http://schemas.microsoft.com/office/drawing/2014/main" id="{FEB324A9-5723-D82F-C407-B386A594D293}"/>
              </a:ext>
            </a:extLst>
          </p:cNvPr>
          <p:cNvSpPr/>
          <p:nvPr/>
        </p:nvSpPr>
        <p:spPr>
          <a:xfrm rot="5400000" flipH="1" flipV="1">
            <a:off x="1011939" y="2175255"/>
            <a:ext cx="647538" cy="437536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-Turn Arrow 15">
            <a:extLst>
              <a:ext uri="{FF2B5EF4-FFF2-40B4-BE49-F238E27FC236}">
                <a16:creationId xmlns:a16="http://schemas.microsoft.com/office/drawing/2014/main" id="{F36F2BA2-C8BF-7C1A-E8A6-60C46E5E46F2}"/>
              </a:ext>
            </a:extLst>
          </p:cNvPr>
          <p:cNvSpPr/>
          <p:nvPr/>
        </p:nvSpPr>
        <p:spPr>
          <a:xfrm rot="5400000" flipH="1" flipV="1">
            <a:off x="-720389" y="2269837"/>
            <a:ext cx="2898142" cy="464210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8672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60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7D1968-59BA-FDB9-2201-AA1BC31F844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95714" y="935544"/>
            <a:ext cx="9877566" cy="34859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Operations are abbreviated int </a:t>
            </a:r>
            <a:r>
              <a:rPr lang="en-US" sz="2400" dirty="0">
                <a:solidFill>
                  <a:srgbClr val="2C895B"/>
                </a:solidFill>
              </a:rPr>
              <a:t>opcodes</a:t>
            </a:r>
            <a:r>
              <a:rPr lang="en-US" sz="2400" dirty="0"/>
              <a:t> (1– 5 letters)</a:t>
            </a:r>
          </a:p>
          <a:p>
            <a:r>
              <a:rPr lang="en-US" sz="2400" dirty="0">
                <a:solidFill>
                  <a:srgbClr val="0070C0"/>
                </a:solidFill>
              </a:rPr>
              <a:t>Assembly Instructions </a:t>
            </a:r>
            <a:r>
              <a:rPr lang="en-US" sz="2400" dirty="0"/>
              <a:t>are specified with a very regular syntax</a:t>
            </a:r>
          </a:p>
          <a:p>
            <a:pPr lvl="1"/>
            <a:r>
              <a:rPr lang="en-US" sz="2400" dirty="0">
                <a:solidFill>
                  <a:srgbClr val="2C895B"/>
                </a:solidFill>
              </a:rPr>
              <a:t>Opcodes</a:t>
            </a:r>
            <a:r>
              <a:rPr lang="en-US" sz="2400" dirty="0"/>
              <a:t> are followed by </a:t>
            </a:r>
            <a:r>
              <a:rPr lang="en-US" sz="2400" dirty="0">
                <a:solidFill>
                  <a:srgbClr val="F37440"/>
                </a:solidFill>
              </a:rPr>
              <a:t>arguments</a:t>
            </a:r>
          </a:p>
          <a:p>
            <a:pPr lvl="1"/>
            <a:r>
              <a:rPr lang="en-US" sz="2400" dirty="0"/>
              <a:t>Usually the </a:t>
            </a:r>
            <a:r>
              <a:rPr lang="en-US" sz="2400" dirty="0">
                <a:solidFill>
                  <a:srgbClr val="F37440"/>
                </a:solidFill>
              </a:rPr>
              <a:t>destination argument is next</a:t>
            </a:r>
            <a:r>
              <a:rPr lang="en-US" sz="2400" dirty="0"/>
              <a:t>, then </a:t>
            </a:r>
            <a:r>
              <a:rPr lang="en-US" sz="2400" dirty="0">
                <a:solidFill>
                  <a:srgbClr val="0070C0"/>
                </a:solidFill>
              </a:rPr>
              <a:t>one or more source arguments</a:t>
            </a:r>
            <a:r>
              <a:rPr lang="en-US" sz="2400" dirty="0"/>
              <a:t> (this is not strictly the case, but it is generally true)</a:t>
            </a:r>
          </a:p>
          <a:p>
            <a:r>
              <a:rPr lang="en-US" sz="2400" dirty="0"/>
              <a:t>Why this order?</a:t>
            </a:r>
          </a:p>
          <a:p>
            <a:r>
              <a:rPr lang="en-US" sz="2400" dirty="0"/>
              <a:t>Analogy to C or Java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D44246-55F2-8B78-3162-32C8115AB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Meaning of an Instruction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17DAC4-2A1A-B787-9B25-D17236BE0351}"/>
              </a:ext>
            </a:extLst>
          </p:cNvPr>
          <p:cNvSpPr txBox="1"/>
          <p:nvPr/>
        </p:nvSpPr>
        <p:spPr>
          <a:xfrm>
            <a:off x="3561729" y="4623173"/>
            <a:ext cx="5480988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r0, r1, r2;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r0 = r1 + r2; 		// 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4BCBBF-8548-42DF-BE0E-4E4F3078F0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0214A8-9655-5790-7BAB-04209AF3D97B}"/>
              </a:ext>
            </a:extLst>
          </p:cNvPr>
          <p:cNvSpPr txBox="1"/>
          <p:nvPr/>
        </p:nvSpPr>
        <p:spPr>
          <a:xfrm>
            <a:off x="3481781" y="5655814"/>
            <a:ext cx="6619120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r1  + r2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	r0,  r1,   r2   // assembly</a:t>
            </a:r>
          </a:p>
        </p:txBody>
      </p:sp>
    </p:spTree>
    <p:extLst>
      <p:ext uri="{BB962C8B-B14F-4D97-AF65-F5344CB8AC3E}">
        <p14:creationId xmlns:p14="http://schemas.microsoft.com/office/powerpoint/2010/main" val="384176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 animBg="1"/>
      <p:bldP spid="6" grpId="0"/>
      <p:bldP spid="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4D6A-DEEC-8A2E-DCA2-321A28A7DB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64153" y="2173661"/>
            <a:ext cx="5067512" cy="228781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It is hard to understand and debug loops when the "branch into each other"</a:t>
            </a:r>
            <a:endParaRPr lang="en-US" sz="2400" b="1" dirty="0"/>
          </a:p>
          <a:p>
            <a:r>
              <a:rPr lang="en-US" sz="2400" b="1" dirty="0"/>
              <a:t>Keep loops proper nested</a:t>
            </a: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497"/>
            <a:ext cx="6096000" cy="551042"/>
          </a:xfrm>
        </p:spPr>
        <p:txBody>
          <a:bodyPr/>
          <a:lstStyle/>
          <a:p>
            <a:r>
              <a:rPr lang="en-US" dirty="0"/>
              <a:t>Keeps loops Properly Nested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127945-83BD-FE40-B013-ACB3254F8897}"/>
              </a:ext>
            </a:extLst>
          </p:cNvPr>
          <p:cNvSpPr/>
          <p:nvPr/>
        </p:nvSpPr>
        <p:spPr bwMode="auto">
          <a:xfrm>
            <a:off x="7379094" y="678390"/>
            <a:ext cx="4451790" cy="503562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Do not do the following:</a:t>
            </a:r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.Lloop1: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.Lloop2: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r2, r2,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r2, r1, r3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.Lloop1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.Lend1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r3, r3,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r2, 20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.Lloop2</a:t>
            </a:r>
          </a:p>
          <a:p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.Lend1: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61D44D4D-9ADD-CBDD-6917-59A746B7C669}"/>
              </a:ext>
            </a:extLst>
          </p:cNvPr>
          <p:cNvSpPr/>
          <p:nvPr/>
        </p:nvSpPr>
        <p:spPr>
          <a:xfrm rot="5400000" flipH="1" flipV="1">
            <a:off x="6399464" y="1948350"/>
            <a:ext cx="2240163" cy="869646"/>
          </a:xfrm>
          <a:prstGeom prst="uturnArrow">
            <a:avLst>
              <a:gd name="adj1" fmla="val 4865"/>
              <a:gd name="adj2" fmla="val 6881"/>
              <a:gd name="adj3" fmla="val 20789"/>
              <a:gd name="adj4" fmla="val 42454"/>
              <a:gd name="adj5" fmla="val 609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37BF2509-CAEF-0674-A12B-6F5C1DA85B2E}"/>
              </a:ext>
            </a:extLst>
          </p:cNvPr>
          <p:cNvSpPr/>
          <p:nvPr/>
        </p:nvSpPr>
        <p:spPr>
          <a:xfrm rot="5400000" flipH="1" flipV="1">
            <a:off x="6038490" y="2884132"/>
            <a:ext cx="2962111" cy="1238244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52499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U-Turn Arrow 12">
            <a:extLst>
              <a:ext uri="{FF2B5EF4-FFF2-40B4-BE49-F238E27FC236}">
                <a16:creationId xmlns:a16="http://schemas.microsoft.com/office/drawing/2014/main" id="{76A5C918-4252-89D7-C767-F6FAFB60E5E0}"/>
              </a:ext>
            </a:extLst>
          </p:cNvPr>
          <p:cNvSpPr/>
          <p:nvPr/>
        </p:nvSpPr>
        <p:spPr>
          <a:xfrm rot="5400000" flipV="1">
            <a:off x="6415275" y="3800177"/>
            <a:ext cx="1524906" cy="1809031"/>
          </a:xfrm>
          <a:prstGeom prst="uturnArrow">
            <a:avLst>
              <a:gd name="adj1" fmla="val 4865"/>
              <a:gd name="adj2" fmla="val 6464"/>
              <a:gd name="adj3" fmla="val 20789"/>
              <a:gd name="adj4" fmla="val 42454"/>
              <a:gd name="adj5" fmla="val 7531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88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DF9423-FD25-0D43-97CF-91358388EA9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B9A87E-D95C-9C63-5DBF-B2B60F79A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to come….</a:t>
            </a:r>
          </a:p>
        </p:txBody>
      </p:sp>
    </p:spTree>
    <p:extLst>
      <p:ext uri="{BB962C8B-B14F-4D97-AF65-F5344CB8AC3E}">
        <p14:creationId xmlns:p14="http://schemas.microsoft.com/office/powerpoint/2010/main" val="21541960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76FF9F-59C3-5B1E-1454-95446D758E0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CB964F-FE00-FDC8-7963-397A92C49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 Information only Not part of class</a:t>
            </a:r>
          </a:p>
        </p:txBody>
      </p:sp>
    </p:spTree>
    <p:extLst>
      <p:ext uri="{BB962C8B-B14F-4D97-AF65-F5344CB8AC3E}">
        <p14:creationId xmlns:p14="http://schemas.microsoft.com/office/powerpoint/2010/main" val="6270517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BF1E31-A671-1BBD-E4A2-ED1B6F2E7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Rot4 - Imm8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10EE43-83B5-0BC0-1D18-B743B9D5E0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6543" y="903725"/>
            <a:ext cx="3049725" cy="1056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820A2D-1B16-7E69-2A7F-8E10B729D4B2}"/>
              </a:ext>
            </a:extLst>
          </p:cNvPr>
          <p:cNvSpPr txBox="1"/>
          <p:nvPr/>
        </p:nvSpPr>
        <p:spPr>
          <a:xfrm>
            <a:off x="842002" y="1903581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positions to</a:t>
            </a:r>
          </a:p>
          <a:p>
            <a:r>
              <a:rPr lang="en-US" dirty="0"/>
              <a:t>rotate X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DC594B-A0E5-1234-8BAE-F896BF974163}"/>
              </a:ext>
            </a:extLst>
          </p:cNvPr>
          <p:cNvSpPr txBox="1"/>
          <p:nvPr/>
        </p:nvSpPr>
        <p:spPr>
          <a:xfrm>
            <a:off x="2393255" y="1896854"/>
            <a:ext cx="1223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unsigned value to rotate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C4FD31-3C12-D0DE-4293-C773F8CF19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7605" y="265475"/>
            <a:ext cx="7824395" cy="624534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D21EE70-B0FA-23E7-9E29-2EB8C430297E}"/>
              </a:ext>
            </a:extLst>
          </p:cNvPr>
          <p:cNvGrpSpPr/>
          <p:nvPr/>
        </p:nvGrpSpPr>
        <p:grpSpPr>
          <a:xfrm>
            <a:off x="7280083" y="4916702"/>
            <a:ext cx="2982713" cy="446276"/>
            <a:chOff x="7280083" y="4916702"/>
            <a:chExt cx="2982713" cy="446276"/>
          </a:xfrm>
        </p:grpSpPr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7C2D9603-58FA-1899-11BA-B140818BCF97}"/>
                </a:ext>
              </a:extLst>
            </p:cNvPr>
            <p:cNvSpPr/>
            <p:nvPr/>
          </p:nvSpPr>
          <p:spPr>
            <a:xfrm rot="10800000">
              <a:off x="9821732" y="4970034"/>
              <a:ext cx="441064" cy="35500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0820F1-DCF9-410D-63EB-485DC6EF00F9}"/>
                </a:ext>
              </a:extLst>
            </p:cNvPr>
            <p:cNvSpPr txBox="1"/>
            <p:nvPr/>
          </p:nvSpPr>
          <p:spPr>
            <a:xfrm>
              <a:off x="7280083" y="4916702"/>
              <a:ext cx="1479892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00000001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E2AA4A3-DF18-E3A6-3209-47C59A357F3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1A22FE-E341-B92B-A84E-94B266A5364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38544" y="2740043"/>
            <a:ext cx="4109422" cy="379645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How would </a:t>
            </a:r>
            <a:r>
              <a:rPr lang="en-US" dirty="0">
                <a:solidFill>
                  <a:srgbClr val="FF0000"/>
                </a:solidFill>
              </a:rPr>
              <a:t>256</a:t>
            </a:r>
            <a:r>
              <a:rPr lang="en-US" dirty="0"/>
              <a:t> be encoded?</a:t>
            </a:r>
          </a:p>
          <a:p>
            <a:pPr lvl="1"/>
            <a:r>
              <a:rPr lang="en-US" sz="2200" dirty="0"/>
              <a:t>rotate = 12, imm8 = 1</a:t>
            </a:r>
          </a:p>
          <a:p>
            <a:r>
              <a:rPr lang="en-US" b="1" dirty="0">
                <a:solidFill>
                  <a:srgbClr val="2C895B"/>
                </a:solidFill>
              </a:rPr>
              <a:t>Bottom line: </a:t>
            </a:r>
            <a:r>
              <a:rPr lang="en-US" dirty="0">
                <a:solidFill>
                  <a:srgbClr val="2C895B"/>
                </a:solidFill>
              </a:rPr>
              <a:t>the assembler will do this for you</a:t>
            </a:r>
          </a:p>
          <a:p>
            <a:r>
              <a:rPr lang="en-US" dirty="0">
                <a:solidFill>
                  <a:srgbClr val="2C895B"/>
                </a:solidFill>
              </a:rPr>
              <a:t>If you try and use an immediate value that it cannot generate </a:t>
            </a:r>
            <a:r>
              <a:rPr lang="en-US" dirty="0">
                <a:solidFill>
                  <a:srgbClr val="C00000"/>
                </a:solidFill>
              </a:rPr>
              <a:t>it will give an error</a:t>
            </a:r>
          </a:p>
          <a:p>
            <a:r>
              <a:rPr lang="en-US" dirty="0"/>
              <a:t>There is a workaround - later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CCF11-78A6-C73F-3C44-2E4C64A2C824}"/>
              </a:ext>
            </a:extLst>
          </p:cNvPr>
          <p:cNvSpPr txBox="1"/>
          <p:nvPr/>
        </p:nvSpPr>
        <p:spPr>
          <a:xfrm>
            <a:off x="4982183" y="6416773"/>
            <a:ext cx="5447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results are interpreted as a 2's complement number</a:t>
            </a:r>
          </a:p>
        </p:txBody>
      </p:sp>
    </p:spTree>
    <p:extLst>
      <p:ext uri="{BB962C8B-B14F-4D97-AF65-F5344CB8AC3E}">
        <p14:creationId xmlns:p14="http://schemas.microsoft.com/office/powerpoint/2010/main" val="113094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 uiExpand="1" build="p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44C855-0037-B1CF-DA68-3CE28287339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9123" y="1873637"/>
            <a:ext cx="5253590" cy="484626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2"/>
                </a:solidFill>
              </a:rPr>
              <a:t>Previous slide: </a:t>
            </a:r>
            <a:r>
              <a:rPr lang="en-US" sz="2200" dirty="0">
                <a:solidFill>
                  <a:srgbClr val="2C895B"/>
                </a:solidFill>
              </a:rPr>
              <a:t>phases of execution:</a:t>
            </a:r>
            <a:r>
              <a:rPr lang="en-US" sz="2200" dirty="0">
                <a:solidFill>
                  <a:schemeClr val="tx2"/>
                </a:solidFill>
              </a:rPr>
              <a:t> (1) fetch, (2) decode, (3) execute</a:t>
            </a:r>
          </a:p>
          <a:p>
            <a:r>
              <a:rPr lang="en-US" sz="2200" dirty="0">
                <a:solidFill>
                  <a:schemeClr val="tx2"/>
                </a:solidFill>
              </a:rPr>
              <a:t>The pc (r15) contains the address of the </a:t>
            </a:r>
            <a:r>
              <a:rPr lang="en-US" sz="2200" dirty="0">
                <a:solidFill>
                  <a:srgbClr val="2C895B"/>
                </a:solidFill>
              </a:rPr>
              <a:t>instruction being fetched</a:t>
            </a:r>
            <a:r>
              <a:rPr lang="en-US" sz="2200" dirty="0">
                <a:solidFill>
                  <a:schemeClr val="tx2"/>
                </a:solidFill>
              </a:rPr>
              <a:t>, which is two instructions ahead or </a:t>
            </a:r>
            <a:r>
              <a:rPr lang="en-US" sz="2200" dirty="0">
                <a:solidFill>
                  <a:srgbClr val="0070C0"/>
                </a:solidFill>
              </a:rPr>
              <a:t>executing instruction + 8 bytes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Branch target address </a:t>
            </a:r>
            <a:r>
              <a:rPr lang="en-US" sz="2200" dirty="0">
                <a:solidFill>
                  <a:srgbClr val="2C895B"/>
                </a:solidFill>
              </a:rPr>
              <a:t>(or imm24) is the </a:t>
            </a:r>
            <a:r>
              <a:rPr lang="en-US" sz="2200" dirty="0">
                <a:solidFill>
                  <a:srgbClr val="C00000"/>
                </a:solidFill>
              </a:rPr>
              <a:t>distance measured </a:t>
            </a:r>
            <a:r>
              <a:rPr lang="en-US" sz="2200" dirty="0">
                <a:solidFill>
                  <a:schemeClr val="tx2"/>
                </a:solidFill>
              </a:rPr>
              <a:t>in the </a:t>
            </a:r>
            <a:r>
              <a:rPr lang="en-US" sz="2200" dirty="0">
                <a:solidFill>
                  <a:srgbClr val="C00000"/>
                </a:solidFill>
              </a:rPr>
              <a:t># of instructions </a:t>
            </a:r>
            <a:r>
              <a:rPr lang="en-US" sz="2200" dirty="0"/>
              <a:t>(signed, 2's complement) </a:t>
            </a:r>
            <a:r>
              <a:rPr lang="en-US" sz="2200" dirty="0">
                <a:solidFill>
                  <a:schemeClr val="tx2"/>
                </a:solidFill>
              </a:rPr>
              <a:t>from the </a:t>
            </a:r>
            <a:r>
              <a:rPr lang="en-US" sz="2200" dirty="0">
                <a:solidFill>
                  <a:srgbClr val="0070C0"/>
                </a:solidFill>
              </a:rPr>
              <a:t>fetch address </a:t>
            </a:r>
            <a:r>
              <a:rPr lang="en-US" sz="2200" dirty="0">
                <a:solidFill>
                  <a:schemeClr val="tx2"/>
                </a:solidFill>
              </a:rPr>
              <a:t>contained in </a:t>
            </a:r>
            <a:r>
              <a:rPr lang="en-US" sz="2200" dirty="0">
                <a:solidFill>
                  <a:srgbClr val="7030A0"/>
                </a:solidFill>
              </a:rPr>
              <a:t>r15 </a:t>
            </a:r>
            <a:r>
              <a:rPr lang="en-US" sz="2200" dirty="0">
                <a:solidFill>
                  <a:srgbClr val="F37440"/>
                </a:solidFill>
              </a:rPr>
              <a:t>when executing the branch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BBB68-5AB7-2396-C3E1-E9F8444BC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0" y="79998"/>
            <a:ext cx="5863190" cy="934932"/>
          </a:xfrm>
        </p:spPr>
        <p:txBody>
          <a:bodyPr/>
          <a:lstStyle/>
          <a:p>
            <a:r>
              <a:rPr lang="en-US" dirty="0"/>
              <a:t>Branch Target Address (BTA):</a:t>
            </a:r>
            <a:br>
              <a:rPr lang="en-US" dirty="0"/>
            </a:br>
            <a:r>
              <a:rPr lang="en-US" dirty="0"/>
              <a:t>What Is imm24?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73D95D-378D-B4F6-4312-B3DA75F4A84D}"/>
              </a:ext>
            </a:extLst>
          </p:cNvPr>
          <p:cNvGraphicFramePr>
            <a:graphicFrameLocks noGrp="1"/>
          </p:cNvGraphicFramePr>
          <p:nvPr/>
        </p:nvGraphicFramePr>
        <p:xfrm>
          <a:off x="7879085" y="6364045"/>
          <a:ext cx="3164053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3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0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771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imm24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 </a:t>
                      </a:r>
                      <a:r>
                        <a:rPr lang="en-US" sz="2000" b="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00 00 02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72563AA-F03B-220F-03BD-3D342B749C04}"/>
              </a:ext>
            </a:extLst>
          </p:cNvPr>
          <p:cNvSpPr/>
          <p:nvPr/>
        </p:nvSpPr>
        <p:spPr bwMode="auto">
          <a:xfrm>
            <a:off x="5943600" y="79997"/>
            <a:ext cx="6167990" cy="421219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  <a:alpha val="74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0001042c &lt;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inloop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1042c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e3530061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0x61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10430: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&lt;store&gt;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10434: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e353007a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0x7a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10438: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ca000000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bgt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&lt;store&gt;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1043c: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e2433020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sub r3, r3, #32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00010440 &lt;store&gt;: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e7c13002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[r1, r2]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10444: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e2822001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add r2, r2, 0x1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10448: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e7d03002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ldrb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[r0, r2]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1044c: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e3530000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0x0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10450: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1afffff5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1042c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inloop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B60084-29B0-E198-23F7-883E7AA83FF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065E7465-1345-2C7C-A3CE-8E683CC2E80E}"/>
              </a:ext>
            </a:extLst>
          </p:cNvPr>
          <p:cNvSpPr/>
          <p:nvPr/>
        </p:nvSpPr>
        <p:spPr>
          <a:xfrm rot="5400000">
            <a:off x="10747746" y="1756537"/>
            <a:ext cx="1959752" cy="400312"/>
          </a:xfrm>
          <a:prstGeom prst="uturnArrow">
            <a:avLst>
              <a:gd name="adj1" fmla="val 9185"/>
              <a:gd name="adj2" fmla="val 13578"/>
              <a:gd name="adj3" fmla="val 25000"/>
              <a:gd name="adj4" fmla="val 43750"/>
              <a:gd name="adj5" fmla="val 969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96934F5-FDBB-32AD-38A6-1348BA155B02}"/>
              </a:ext>
            </a:extLst>
          </p:cNvPr>
          <p:cNvGrpSpPr/>
          <p:nvPr/>
        </p:nvGrpSpPr>
        <p:grpSpPr>
          <a:xfrm>
            <a:off x="3711624" y="822929"/>
            <a:ext cx="2791109" cy="307777"/>
            <a:chOff x="3711624" y="822929"/>
            <a:chExt cx="2791109" cy="307777"/>
          </a:xfrm>
        </p:grpSpPr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039C6C00-1CCF-8E3A-85F4-AFFB26E14457}"/>
                </a:ext>
              </a:extLst>
            </p:cNvPr>
            <p:cNvSpPr/>
            <p:nvPr/>
          </p:nvSpPr>
          <p:spPr>
            <a:xfrm>
              <a:off x="5577841" y="886836"/>
              <a:ext cx="924892" cy="1799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1A04590-082D-53A5-56AE-D53C29E73F46}"/>
                </a:ext>
              </a:extLst>
            </p:cNvPr>
            <p:cNvSpPr txBox="1"/>
            <p:nvPr/>
          </p:nvSpPr>
          <p:spPr>
            <a:xfrm>
              <a:off x="3711624" y="822929"/>
              <a:ext cx="1866217" cy="3077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executing instruction 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8F5DE36-C62E-B883-E514-1546EBFB2B0D}"/>
              </a:ext>
            </a:extLst>
          </p:cNvPr>
          <p:cNvGrpSpPr/>
          <p:nvPr/>
        </p:nvGrpSpPr>
        <p:grpSpPr>
          <a:xfrm>
            <a:off x="3891161" y="1161983"/>
            <a:ext cx="2611572" cy="307777"/>
            <a:chOff x="3891161" y="839898"/>
            <a:chExt cx="2611572" cy="307777"/>
          </a:xfrm>
        </p:grpSpPr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D4C78136-B12E-42BB-76F8-13ED12E7FCB2}"/>
                </a:ext>
              </a:extLst>
            </p:cNvPr>
            <p:cNvSpPr/>
            <p:nvPr/>
          </p:nvSpPr>
          <p:spPr>
            <a:xfrm>
              <a:off x="5577841" y="886836"/>
              <a:ext cx="924892" cy="1799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00F302-8AB7-B4DA-C677-1982D89F2480}"/>
                </a:ext>
              </a:extLst>
            </p:cNvPr>
            <p:cNvSpPr txBox="1"/>
            <p:nvPr/>
          </p:nvSpPr>
          <p:spPr>
            <a:xfrm>
              <a:off x="3891161" y="839898"/>
              <a:ext cx="1686680" cy="3077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decode instruction 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90A72FD-37E5-6B2A-0EE1-64AEA3575245}"/>
              </a:ext>
            </a:extLst>
          </p:cNvPr>
          <p:cNvGrpSpPr/>
          <p:nvPr/>
        </p:nvGrpSpPr>
        <p:grpSpPr>
          <a:xfrm>
            <a:off x="4089933" y="1489001"/>
            <a:ext cx="2412800" cy="307777"/>
            <a:chOff x="4089933" y="839898"/>
            <a:chExt cx="2412800" cy="307777"/>
          </a:xfrm>
        </p:grpSpPr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36799159-061D-110D-B9FA-5FAA605143D1}"/>
                </a:ext>
              </a:extLst>
            </p:cNvPr>
            <p:cNvSpPr/>
            <p:nvPr/>
          </p:nvSpPr>
          <p:spPr>
            <a:xfrm>
              <a:off x="5577841" y="886836"/>
              <a:ext cx="924892" cy="1799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8B64CF-2074-0F36-5536-33600FD3B98A}"/>
                </a:ext>
              </a:extLst>
            </p:cNvPr>
            <p:cNvSpPr txBox="1"/>
            <p:nvPr/>
          </p:nvSpPr>
          <p:spPr>
            <a:xfrm>
              <a:off x="4089933" y="839898"/>
              <a:ext cx="1487908" cy="3077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fetch instruction 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92008E-14A4-8C36-E86E-9F679E18DEFF}"/>
              </a:ext>
            </a:extLst>
          </p:cNvPr>
          <p:cNvGrpSpPr/>
          <p:nvPr/>
        </p:nvGrpSpPr>
        <p:grpSpPr>
          <a:xfrm>
            <a:off x="8737603" y="1623705"/>
            <a:ext cx="2389538" cy="1221098"/>
            <a:chOff x="8737603" y="1623705"/>
            <a:chExt cx="2389538" cy="1221098"/>
          </a:xfrm>
        </p:grpSpPr>
        <p:sp>
          <p:nvSpPr>
            <p:cNvPr id="23" name="U-Turn Arrow 22">
              <a:extLst>
                <a:ext uri="{FF2B5EF4-FFF2-40B4-BE49-F238E27FC236}">
                  <a16:creationId xmlns:a16="http://schemas.microsoft.com/office/drawing/2014/main" id="{3DF34BCC-58D1-B18C-02B4-8A82CC6ED88D}"/>
                </a:ext>
              </a:extLst>
            </p:cNvPr>
            <p:cNvSpPr/>
            <p:nvPr/>
          </p:nvSpPr>
          <p:spPr>
            <a:xfrm rot="5400000" flipV="1">
              <a:off x="8365815" y="1995493"/>
              <a:ext cx="1221098" cy="477521"/>
            </a:xfrm>
            <a:prstGeom prst="uturnArrow">
              <a:avLst>
                <a:gd name="adj1" fmla="val 9185"/>
                <a:gd name="adj2" fmla="val 13578"/>
                <a:gd name="adj3" fmla="val 25000"/>
                <a:gd name="adj4" fmla="val 43750"/>
                <a:gd name="adj5" fmla="val 969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4EA490A-A28C-CDDC-B965-0314E33142DA}"/>
                </a:ext>
              </a:extLst>
            </p:cNvPr>
            <p:cNvSpPr txBox="1"/>
            <p:nvPr/>
          </p:nvSpPr>
          <p:spPr>
            <a:xfrm>
              <a:off x="8824395" y="2157306"/>
              <a:ext cx="230274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BTA: + 2 instructions</a:t>
              </a:r>
            </a:p>
          </p:txBody>
        </p:sp>
      </p:grp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ECD5C1A7-5FE7-1E9B-766A-147B71A972DE}"/>
              </a:ext>
            </a:extLst>
          </p:cNvPr>
          <p:cNvSpPr txBox="1">
            <a:spLocks/>
          </p:cNvSpPr>
          <p:nvPr/>
        </p:nvSpPr>
        <p:spPr>
          <a:xfrm>
            <a:off x="5805425" y="4569587"/>
            <a:ext cx="6306165" cy="15733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 address   = 0x10440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fetch address    = 0x10438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distance(bytes)	 = 0x00008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distance(instructions)= 0x8/(4 bytes/instruction)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0x2</a:t>
            </a:r>
          </a:p>
        </p:txBody>
      </p:sp>
    </p:spTree>
    <p:extLst>
      <p:ext uri="{BB962C8B-B14F-4D97-AF65-F5344CB8AC3E}">
        <p14:creationId xmlns:p14="http://schemas.microsoft.com/office/powerpoint/2010/main" val="345280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9" grpId="0"/>
      <p:bldP spid="4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9230440" y="738522"/>
            <a:ext cx="2446776" cy="5341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4962709" cy="445308"/>
          </a:xfrm>
        </p:spPr>
        <p:txBody>
          <a:bodyPr/>
          <a:lstStyle/>
          <a:p>
            <a:r>
              <a:rPr lang="en-US" dirty="0"/>
              <a:t>32-Bit Arm - Registers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EBF47F-5C2D-D145-A3A1-A49E748699E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75033" y="2759931"/>
            <a:ext cx="7290195" cy="245403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accent1"/>
                </a:solidFill>
              </a:rPr>
              <a:t>Almost all arithmetic, logic operations and data movement operations </a:t>
            </a:r>
            <a:r>
              <a:rPr lang="en-US" sz="2400" dirty="0"/>
              <a:t>involve at </a:t>
            </a:r>
            <a:r>
              <a:rPr lang="en-US" sz="2400" dirty="0">
                <a:solidFill>
                  <a:schemeClr val="accent1"/>
                </a:solidFill>
              </a:rPr>
              <a:t>least one register</a:t>
            </a:r>
          </a:p>
          <a:p>
            <a:r>
              <a:rPr lang="en-US" sz="2400" dirty="0"/>
              <a:t>As a result, Register addresses are </a:t>
            </a:r>
            <a:r>
              <a:rPr lang="en-US" sz="2400" b="1" dirty="0">
                <a:solidFill>
                  <a:srgbClr val="FF0000"/>
                </a:solidFill>
              </a:rPr>
              <a:t>directly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70C0"/>
                </a:solidFill>
              </a:rPr>
              <a:t>encoded </a:t>
            </a:r>
            <a:r>
              <a:rPr lang="en-US" sz="2400" dirty="0">
                <a:solidFill>
                  <a:schemeClr val="tx2"/>
                </a:solidFill>
              </a:rPr>
              <a:t>into</a:t>
            </a:r>
            <a:r>
              <a:rPr lang="en-US" sz="2400" dirty="0">
                <a:solidFill>
                  <a:srgbClr val="0070C0"/>
                </a:solidFill>
              </a:rPr>
              <a:t> 4-bit fields in machine instructions </a:t>
            </a:r>
            <a:r>
              <a:rPr lang="en-US" sz="2400" dirty="0">
                <a:solidFill>
                  <a:srgbClr val="2C895B"/>
                </a:solidFill>
              </a:rPr>
              <a:t>(see below)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10180542" y="552647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10321327" y="1305622"/>
            <a:ext cx="85792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9659245" y="1774621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10180542" y="528161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10180542" y="503675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10180542" y="479189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10180542" y="454703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10180542" y="430216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10180542" y="405730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10180542" y="381244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10180542" y="356758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10180542" y="332272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10180542" y="307785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10180542" y="283299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10180542" y="258813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10180542" y="234327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10180542" y="209841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10180542" y="185354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8842204" y="3832137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9772042" y="5779132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6D360C-C573-9841-AF61-176D8C2C3B40}"/>
              </a:ext>
            </a:extLst>
          </p:cNvPr>
          <p:cNvSpPr txBox="1"/>
          <p:nvPr/>
        </p:nvSpPr>
        <p:spPr>
          <a:xfrm>
            <a:off x="9970917" y="738522"/>
            <a:ext cx="1366080" cy="461665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registers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10180542" y="1680194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360614D-A3F3-74A5-4626-938CE6AF4085}"/>
              </a:ext>
            </a:extLst>
          </p:cNvPr>
          <p:cNvSpPr/>
          <p:nvPr/>
        </p:nvSpPr>
        <p:spPr>
          <a:xfrm>
            <a:off x="4995624" y="1102251"/>
            <a:ext cx="2362200" cy="1166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Arithmetic &amp; Logic Unit (ALU)</a:t>
            </a:r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7A606CF7-E2BA-0E97-0607-2B56CDD5D91F}"/>
              </a:ext>
            </a:extLst>
          </p:cNvPr>
          <p:cNvSpPr/>
          <p:nvPr/>
        </p:nvSpPr>
        <p:spPr>
          <a:xfrm rot="5400000">
            <a:off x="8205117" y="491815"/>
            <a:ext cx="230156" cy="1820491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7440"/>
              </a:solidFill>
            </a:endParaRPr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9DE69D35-B977-D6D4-03CA-E9838A95B847}"/>
              </a:ext>
            </a:extLst>
          </p:cNvPr>
          <p:cNvSpPr/>
          <p:nvPr/>
        </p:nvSpPr>
        <p:spPr>
          <a:xfrm rot="16200000">
            <a:off x="8188047" y="1055039"/>
            <a:ext cx="230154" cy="1820493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895B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A4B56E6-3C40-0410-90D6-666E2177ED7D}"/>
              </a:ext>
            </a:extLst>
          </p:cNvPr>
          <p:cNvSpPr txBox="1"/>
          <p:nvPr/>
        </p:nvSpPr>
        <p:spPr>
          <a:xfrm>
            <a:off x="441968" y="1286982"/>
            <a:ext cx="37944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All computations (add, subtract, etc.) are performed in the ALU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B0E9F9-6475-B49C-A8A3-2C0AC23FA254}"/>
              </a:ext>
            </a:extLst>
          </p:cNvPr>
          <p:cNvGrpSpPr/>
          <p:nvPr/>
        </p:nvGrpSpPr>
        <p:grpSpPr>
          <a:xfrm>
            <a:off x="305977" y="5255575"/>
            <a:ext cx="8464419" cy="1496971"/>
            <a:chOff x="305977" y="5255575"/>
            <a:chExt cx="8464419" cy="1496971"/>
          </a:xfrm>
        </p:grpSpPr>
        <p:pic>
          <p:nvPicPr>
            <p:cNvPr id="63" name="Picture 2">
              <a:extLst>
                <a:ext uri="{FF2B5EF4-FFF2-40B4-BE49-F238E27FC236}">
                  <a16:creationId xmlns:a16="http://schemas.microsoft.com/office/drawing/2014/main" id="{B9430F7B-EBE0-9D30-0E45-207A3939E4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77" y="5255575"/>
              <a:ext cx="8464419" cy="13548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EDE384EF-4DC4-3226-D292-990835EC8A8E}"/>
                </a:ext>
              </a:extLst>
            </p:cNvPr>
            <p:cNvSpPr/>
            <p:nvPr/>
          </p:nvSpPr>
          <p:spPr>
            <a:xfrm>
              <a:off x="3984770" y="6506849"/>
              <a:ext cx="251670" cy="2320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Up Arrow 66">
              <a:extLst>
                <a:ext uri="{FF2B5EF4-FFF2-40B4-BE49-F238E27FC236}">
                  <a16:creationId xmlns:a16="http://schemas.microsoft.com/office/drawing/2014/main" id="{2E5ACCFF-3192-9FE4-9A62-8809BF476F8B}"/>
                </a:ext>
              </a:extLst>
            </p:cNvPr>
            <p:cNvSpPr/>
            <p:nvPr/>
          </p:nvSpPr>
          <p:spPr>
            <a:xfrm>
              <a:off x="4568461" y="6520463"/>
              <a:ext cx="251670" cy="2320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5801D03-CAB2-231C-435A-D0D690411A3C}"/>
              </a:ext>
            </a:extLst>
          </p:cNvPr>
          <p:cNvSpPr/>
          <p:nvPr/>
        </p:nvSpPr>
        <p:spPr>
          <a:xfrm>
            <a:off x="4236441" y="1474301"/>
            <a:ext cx="583691" cy="209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Up Arrow 36">
            <a:extLst>
              <a:ext uri="{FF2B5EF4-FFF2-40B4-BE49-F238E27FC236}">
                <a16:creationId xmlns:a16="http://schemas.microsoft.com/office/drawing/2014/main" id="{96C9A297-0FC7-1D41-2668-B4A3DBC62FCB}"/>
              </a:ext>
            </a:extLst>
          </p:cNvPr>
          <p:cNvSpPr/>
          <p:nvPr/>
        </p:nvSpPr>
        <p:spPr>
          <a:xfrm>
            <a:off x="8122284" y="6419992"/>
            <a:ext cx="251670" cy="23208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51" grpId="0"/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42A8E53-1DEF-ACA0-4DD3-DAA710D72250}"/>
              </a:ext>
            </a:extLst>
          </p:cNvPr>
          <p:cNvSpPr/>
          <p:nvPr/>
        </p:nvSpPr>
        <p:spPr>
          <a:xfrm>
            <a:off x="7801873" y="3246933"/>
            <a:ext cx="4371474" cy="35784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9932E2-C186-A00A-2E74-D09F279C2F4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749602" y="441141"/>
            <a:ext cx="6831965" cy="27625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Instructions are </a:t>
            </a:r>
            <a:r>
              <a:rPr lang="en-US" b="1" dirty="0">
                <a:solidFill>
                  <a:srgbClr val="2C895B"/>
                </a:solidFill>
              </a:rPr>
              <a:t>retrieved sequentially </a:t>
            </a:r>
            <a:r>
              <a:rPr lang="en-US" dirty="0">
                <a:solidFill>
                  <a:srgbClr val="2C895B"/>
                </a:solidFill>
              </a:rPr>
              <a:t>from me</a:t>
            </a:r>
            <a:r>
              <a:rPr lang="en-US" dirty="0"/>
              <a:t>mory</a:t>
            </a:r>
          </a:p>
          <a:p>
            <a:r>
              <a:rPr lang="en-US" dirty="0"/>
              <a:t>Each instruction </a:t>
            </a:r>
            <a:r>
              <a:rPr lang="en-US" dirty="0">
                <a:solidFill>
                  <a:srgbClr val="2C895B"/>
                </a:solidFill>
              </a:rPr>
              <a:t>executes to completion </a:t>
            </a:r>
            <a:r>
              <a:rPr lang="en-US" b="1" dirty="0">
                <a:solidFill>
                  <a:srgbClr val="F37440"/>
                </a:solidFill>
              </a:rPr>
              <a:t>before</a:t>
            </a:r>
            <a:r>
              <a:rPr lang="en-US" dirty="0">
                <a:solidFill>
                  <a:srgbClr val="F37440"/>
                </a:solidFill>
              </a:rPr>
              <a:t> the next instruction is completed</a:t>
            </a:r>
          </a:p>
          <a:p>
            <a:r>
              <a:rPr lang="en-US" dirty="0"/>
              <a:t>Conceptually the pc (program counter) points at executing instruction </a:t>
            </a:r>
          </a:p>
          <a:p>
            <a:r>
              <a:rPr lang="en-US" dirty="0"/>
              <a:t>exceptions: loops, function calls, traps,..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8EDA57-27DF-FEC4-836C-33BEC78D7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57" y="26172"/>
            <a:ext cx="10515600" cy="466460"/>
          </a:xfrm>
        </p:spPr>
        <p:txBody>
          <a:bodyPr/>
          <a:lstStyle/>
          <a:p>
            <a:r>
              <a:rPr lang="en-US" dirty="0"/>
              <a:t>Program Execution: A Series of Instructions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2A348B-CB43-D209-BF96-59DFC6978FB5}"/>
              </a:ext>
            </a:extLst>
          </p:cNvPr>
          <p:cNvSpPr txBox="1"/>
          <p:nvPr/>
        </p:nvSpPr>
        <p:spPr>
          <a:xfrm>
            <a:off x="3444427" y="4467074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r1, r1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F57C3-460E-119D-7BC5-7C146C5D5FB3}"/>
              </a:ext>
            </a:extLst>
          </p:cNvPr>
          <p:cNvSpPr txBox="1"/>
          <p:nvPr/>
        </p:nvSpPr>
        <p:spPr>
          <a:xfrm>
            <a:off x="3444427" y="5024588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r0, r0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7D213A-2B25-94BC-EF9C-BFB6FFC56DA5}"/>
              </a:ext>
            </a:extLst>
          </p:cNvPr>
          <p:cNvSpPr txBox="1"/>
          <p:nvPr/>
        </p:nvSpPr>
        <p:spPr>
          <a:xfrm>
            <a:off x="3444427" y="5582102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r0, r0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D89BEF-A0B7-2768-E053-A4A4A2DF47DB}"/>
              </a:ext>
            </a:extLst>
          </p:cNvPr>
          <p:cNvSpPr txBox="1"/>
          <p:nvPr/>
        </p:nvSpPr>
        <p:spPr>
          <a:xfrm>
            <a:off x="3444427" y="6139616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 r1, r0, r1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88A92-2691-0FB9-A199-5FEB4DF5D727}"/>
              </a:ext>
            </a:extLst>
          </p:cNvPr>
          <p:cNvSpPr txBox="1"/>
          <p:nvPr/>
        </p:nvSpPr>
        <p:spPr>
          <a:xfrm>
            <a:off x="8168408" y="4561044"/>
            <a:ext cx="256352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4 r1 =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BCF458-F76F-52DD-2B5A-1A6465B6AF95}"/>
              </a:ext>
            </a:extLst>
          </p:cNvPr>
          <p:cNvSpPr txBox="1"/>
          <p:nvPr/>
        </p:nvSpPr>
        <p:spPr>
          <a:xfrm>
            <a:off x="8168408" y="3685172"/>
            <a:ext cx="256351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 r1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4892D5-184F-4FDC-8D80-CD1833287855}"/>
              </a:ext>
            </a:extLst>
          </p:cNvPr>
          <p:cNvSpPr txBox="1"/>
          <p:nvPr/>
        </p:nvSpPr>
        <p:spPr>
          <a:xfrm>
            <a:off x="8168408" y="5121591"/>
            <a:ext cx="256352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8 r1 =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6FE7FB-C6F7-9C5E-AC20-704AC1FEA230}"/>
              </a:ext>
            </a:extLst>
          </p:cNvPr>
          <p:cNvSpPr txBox="1"/>
          <p:nvPr/>
        </p:nvSpPr>
        <p:spPr>
          <a:xfrm>
            <a:off x="8168408" y="5677425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16 r1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7B07F-B250-B75A-0201-821B87721FAF}"/>
              </a:ext>
            </a:extLst>
          </p:cNvPr>
          <p:cNvSpPr txBox="1"/>
          <p:nvPr/>
        </p:nvSpPr>
        <p:spPr>
          <a:xfrm>
            <a:off x="8168408" y="6236618"/>
            <a:ext cx="273344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16 r1 = 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16621F-8D5E-799E-5D22-53D172B9F2D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21FDEA6F-7DAC-C490-F11E-C80FA0CA93B4}"/>
              </a:ext>
            </a:extLst>
          </p:cNvPr>
          <p:cNvSpPr/>
          <p:nvPr/>
        </p:nvSpPr>
        <p:spPr>
          <a:xfrm>
            <a:off x="2348107" y="4526876"/>
            <a:ext cx="978408" cy="295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6905524A-F574-4D43-BB67-A152F3367115}"/>
              </a:ext>
            </a:extLst>
          </p:cNvPr>
          <p:cNvSpPr/>
          <p:nvPr/>
        </p:nvSpPr>
        <p:spPr>
          <a:xfrm>
            <a:off x="2348107" y="5104046"/>
            <a:ext cx="978408" cy="295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3D34DEBD-0E73-0178-AE70-49170528815C}"/>
              </a:ext>
            </a:extLst>
          </p:cNvPr>
          <p:cNvSpPr/>
          <p:nvPr/>
        </p:nvSpPr>
        <p:spPr>
          <a:xfrm>
            <a:off x="2348107" y="5681216"/>
            <a:ext cx="978408" cy="295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9ADB9ADB-6FBC-D4A0-748D-B601FAFC9E8C}"/>
              </a:ext>
            </a:extLst>
          </p:cNvPr>
          <p:cNvSpPr/>
          <p:nvPr/>
        </p:nvSpPr>
        <p:spPr>
          <a:xfrm>
            <a:off x="2329108" y="6139615"/>
            <a:ext cx="978408" cy="295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F6099E-2B6F-2AA1-9807-877FB14D834D}"/>
              </a:ext>
            </a:extLst>
          </p:cNvPr>
          <p:cNvSpPr txBox="1"/>
          <p:nvPr/>
        </p:nvSpPr>
        <p:spPr>
          <a:xfrm>
            <a:off x="3181285" y="4061695"/>
            <a:ext cx="3566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Content in Text segment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67BD87-7533-433B-075B-F1E84D891745}"/>
              </a:ext>
            </a:extLst>
          </p:cNvPr>
          <p:cNvSpPr txBox="1"/>
          <p:nvPr/>
        </p:nvSpPr>
        <p:spPr>
          <a:xfrm>
            <a:off x="10731927" y="3564116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values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C058A17-7EF2-3D86-91E6-2F2B3C8540E2}"/>
              </a:ext>
            </a:extLst>
          </p:cNvPr>
          <p:cNvGrpSpPr/>
          <p:nvPr/>
        </p:nvGrpSpPr>
        <p:grpSpPr>
          <a:xfrm>
            <a:off x="5949340" y="4492112"/>
            <a:ext cx="1582879" cy="2205018"/>
            <a:chOff x="5949340" y="4492112"/>
            <a:chExt cx="1582879" cy="220501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01EA5F-52C5-D364-1F48-7424A666C8F4}"/>
                </a:ext>
              </a:extLst>
            </p:cNvPr>
            <p:cNvSpPr txBox="1"/>
            <p:nvPr/>
          </p:nvSpPr>
          <p:spPr>
            <a:xfrm>
              <a:off x="5962559" y="4492112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memory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437424-FB87-B517-5733-971500A0B7CA}"/>
                </a:ext>
              </a:extLst>
            </p:cNvPr>
            <p:cNvSpPr txBox="1"/>
            <p:nvPr/>
          </p:nvSpPr>
          <p:spPr>
            <a:xfrm>
              <a:off x="5949340" y="6327798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memory 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DC5891B-21E0-3956-FC04-4A4BCC950AB4}"/>
              </a:ext>
            </a:extLst>
          </p:cNvPr>
          <p:cNvGrpSpPr/>
          <p:nvPr/>
        </p:nvGrpSpPr>
        <p:grpSpPr>
          <a:xfrm>
            <a:off x="202779" y="1412068"/>
            <a:ext cx="1371916" cy="4953216"/>
            <a:chOff x="1107147" y="605900"/>
            <a:chExt cx="2526189" cy="6021446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E6DE371-081E-BB22-5201-C5E11B6B0B7D}"/>
                </a:ext>
              </a:extLst>
            </p:cNvPr>
            <p:cNvGrpSpPr/>
            <p:nvPr/>
          </p:nvGrpSpPr>
          <p:grpSpPr>
            <a:xfrm>
              <a:off x="1107147" y="605900"/>
              <a:ext cx="2526189" cy="6021446"/>
              <a:chOff x="6583680" y="1280160"/>
              <a:chExt cx="2377440" cy="5257800"/>
            </a:xfrm>
          </p:grpSpPr>
          <p:sp>
            <p:nvSpPr>
              <p:cNvPr id="38" name="Rectangle 7">
                <a:extLst>
                  <a:ext uri="{FF2B5EF4-FFF2-40B4-BE49-F238E27FC236}">
                    <a16:creationId xmlns:a16="http://schemas.microsoft.com/office/drawing/2014/main" id="{B8546FEB-C0B6-12B9-51E2-08A2973FF12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6583680" y="1325880"/>
                <a:ext cx="2377440" cy="521208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Ctr="1"/>
              <a:lstStyle/>
              <a:p>
                <a:pPr algn="ctr">
                  <a:lnSpc>
                    <a:spcPct val="100000"/>
                  </a:lnSpc>
                </a:pPr>
                <a:endParaRPr lang="en-US" sz="1100" b="0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A6E9679-8BF2-2A09-072D-9D16BFDF597E}"/>
                  </a:ext>
                </a:extLst>
              </p:cNvPr>
              <p:cNvSpPr/>
              <p:nvPr/>
            </p:nvSpPr>
            <p:spPr bwMode="auto">
              <a:xfrm>
                <a:off x="6583680" y="1280160"/>
                <a:ext cx="2377440" cy="457200"/>
              </a:xfrm>
              <a:prstGeom prst="rect">
                <a:avLst/>
              </a:prstGeom>
              <a:solidFill>
                <a:srgbClr val="CC0066">
                  <a:alpha val="60000"/>
                </a:srgb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100" dirty="0">
                    <a:solidFill>
                      <a:schemeClr val="accent6"/>
                    </a:solidFill>
                    <a:ea typeface="CMU Bright" panose="02000603000000000000" pitchFamily="2" charset="0"/>
                    <a:cs typeface="Calibri" panose="020F0502020204030204" pitchFamily="34" charset="0"/>
                  </a:rPr>
                  <a:t>OS kernel [protected]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E818797-042B-4398-13C3-6896B4229FA1}"/>
                  </a:ext>
                </a:extLst>
              </p:cNvPr>
              <p:cNvSpPr/>
              <p:nvPr/>
            </p:nvSpPr>
            <p:spPr bwMode="auto">
              <a:xfrm>
                <a:off x="6583680" y="1737360"/>
                <a:ext cx="2377440" cy="457200"/>
              </a:xfrm>
              <a:prstGeom prst="rect">
                <a:avLst/>
              </a:prstGeom>
              <a:solidFill>
                <a:srgbClr val="FFCA86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100" dirty="0">
                    <a:solidFill>
                      <a:schemeClr val="accent6"/>
                    </a:solidFill>
                    <a:ea typeface="CMU Bright" panose="02000603000000000000" pitchFamily="2" charset="0"/>
                    <a:cs typeface="Calibri" panose="020F0502020204030204" pitchFamily="34" charset="0"/>
                  </a:rPr>
                  <a:t>Stack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F8B5BAE-28C0-E45A-ED7E-6F41DD815C3C}"/>
                  </a:ext>
                </a:extLst>
              </p:cNvPr>
              <p:cNvSpPr/>
              <p:nvPr/>
            </p:nvSpPr>
            <p:spPr bwMode="auto">
              <a:xfrm>
                <a:off x="6583680" y="4114800"/>
                <a:ext cx="2377440" cy="457200"/>
              </a:xfrm>
              <a:prstGeom prst="rect">
                <a:avLst/>
              </a:prstGeom>
              <a:solidFill>
                <a:srgbClr val="ED917F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100" dirty="0">
                    <a:solidFill>
                      <a:schemeClr val="accent6"/>
                    </a:solidFill>
                    <a:ea typeface="CMU Bright" panose="02000603000000000000" pitchFamily="2" charset="0"/>
                    <a:cs typeface="Calibri" panose="020F0502020204030204" pitchFamily="34" charset="0"/>
                  </a:rPr>
                  <a:t>Heap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F446630-EE90-2D53-CA38-5F081F4FDC43}"/>
                  </a:ext>
                </a:extLst>
              </p:cNvPr>
              <p:cNvSpPr/>
              <p:nvPr/>
            </p:nvSpPr>
            <p:spPr bwMode="auto">
              <a:xfrm>
                <a:off x="6583680" y="4572000"/>
                <a:ext cx="2377440" cy="548640"/>
              </a:xfrm>
              <a:prstGeom prst="rect">
                <a:avLst/>
              </a:prstGeom>
              <a:solidFill>
                <a:srgbClr val="C9DEAE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100" dirty="0">
                    <a:solidFill>
                      <a:schemeClr val="accent6"/>
                    </a:solidFill>
                    <a:ea typeface="CMU Bright" panose="02000603000000000000" pitchFamily="2" charset="0"/>
                    <a:cs typeface="Calibri" panose="020F0502020204030204" pitchFamily="34" charset="0"/>
                  </a:rPr>
                  <a:t>Static Data</a:t>
                </a:r>
                <a:r>
                  <a:rPr lang="en-US" sz="1100" i="1" dirty="0">
                    <a:solidFill>
                      <a:schemeClr val="accent6"/>
                    </a:solidFill>
                    <a:ea typeface="CMU Bright" panose="02000603000000000000" pitchFamily="2" charset="0"/>
                    <a:cs typeface="Calibri" panose="020F0502020204030204" pitchFamily="34" charset="0"/>
                  </a:rPr>
                  <a:t> (+BSS)</a:t>
                </a:r>
                <a:endParaRPr lang="en-US" sz="1100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4465952-DD8B-48ED-1DA6-46AEF5D188C2}"/>
                  </a:ext>
                </a:extLst>
              </p:cNvPr>
              <p:cNvSpPr/>
              <p:nvPr/>
            </p:nvSpPr>
            <p:spPr bwMode="auto">
              <a:xfrm>
                <a:off x="6583680" y="3108960"/>
                <a:ext cx="2377440" cy="457200"/>
              </a:xfrm>
              <a:prstGeom prst="rect">
                <a:avLst/>
              </a:prstGeom>
              <a:solidFill>
                <a:srgbClr val="B7A57A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100" dirty="0">
                    <a:solidFill>
                      <a:schemeClr val="accent6"/>
                    </a:solidFill>
                    <a:ea typeface="CMU Bright" panose="02000603000000000000" pitchFamily="2" charset="0"/>
                    <a:cs typeface="Calibri" panose="020F0502020204030204" pitchFamily="34" charset="0"/>
                  </a:rPr>
                  <a:t>Shared Libraries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2D7FCBC-7A90-766B-842A-FC5D5DC36ED2}"/>
                  </a:ext>
                </a:extLst>
              </p:cNvPr>
              <p:cNvSpPr/>
              <p:nvPr/>
            </p:nvSpPr>
            <p:spPr bwMode="auto">
              <a:xfrm>
                <a:off x="6583680" y="5120640"/>
                <a:ext cx="2377440" cy="411480"/>
              </a:xfrm>
              <a:prstGeom prst="rect">
                <a:avLst/>
              </a:prstGeom>
              <a:solidFill>
                <a:srgbClr val="FFFFB2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100" dirty="0">
                    <a:solidFill>
                      <a:schemeClr val="accent6"/>
                    </a:solidFill>
                    <a:ea typeface="CMU Bright" panose="02000603000000000000" pitchFamily="2" charset="0"/>
                    <a:cs typeface="Calibri" panose="020F0502020204030204" pitchFamily="34" charset="0"/>
                  </a:rPr>
                  <a:t>Read Only Data</a:t>
                </a:r>
                <a:endParaRPr lang="en-US" sz="1100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5ED0AE4D-144F-0280-9384-47D018E9C24C}"/>
                  </a:ext>
                </a:extLst>
              </p:cNvPr>
              <p:cNvCxnSpPr/>
              <p:nvPr/>
            </p:nvCxnSpPr>
            <p:spPr bwMode="auto">
              <a:xfrm>
                <a:off x="7772400" y="2194560"/>
                <a:ext cx="0" cy="365760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A6E24810-251F-0E94-7757-0D3B500FB7EA}"/>
                  </a:ext>
                </a:extLst>
              </p:cNvPr>
              <p:cNvCxnSpPr/>
              <p:nvPr/>
            </p:nvCxnSpPr>
            <p:spPr bwMode="auto">
              <a:xfrm>
                <a:off x="7772400" y="2743200"/>
                <a:ext cx="0" cy="365760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</p:spPr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3A6AAF17-E0DA-2351-DB30-5B0136154D88}"/>
                  </a:ext>
                </a:extLst>
              </p:cNvPr>
              <p:cNvCxnSpPr/>
              <p:nvPr/>
            </p:nvCxnSpPr>
            <p:spPr bwMode="auto">
              <a:xfrm>
                <a:off x="7772400" y="3749040"/>
                <a:ext cx="0" cy="365760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</p:spPr>
          </p:cxn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7F03A5C-97BB-D3D0-EC0A-3869DAD3D9F6}"/>
                </a:ext>
              </a:extLst>
            </p:cNvPr>
            <p:cNvSpPr/>
            <p:nvPr/>
          </p:nvSpPr>
          <p:spPr bwMode="auto">
            <a:xfrm>
              <a:off x="1107147" y="5440706"/>
              <a:ext cx="2526189" cy="10268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100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Text Segment</a:t>
              </a:r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08D63629-58E1-56EA-DBDA-8ED95E6AFD7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3580" y="46205"/>
            <a:ext cx="3172736" cy="315386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4F73E97-50BD-B58E-B324-7D46E19B3822}"/>
              </a:ext>
            </a:extLst>
          </p:cNvPr>
          <p:cNvGrpSpPr/>
          <p:nvPr/>
        </p:nvGrpSpPr>
        <p:grpSpPr>
          <a:xfrm>
            <a:off x="8014505" y="2157663"/>
            <a:ext cx="3583032" cy="1476480"/>
            <a:chOff x="8014505" y="2157663"/>
            <a:chExt cx="3583032" cy="147648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165A8C-F525-A09F-89E0-843EA9CA0849}"/>
                </a:ext>
              </a:extLst>
            </p:cNvPr>
            <p:cNvSpPr txBox="1"/>
            <p:nvPr/>
          </p:nvSpPr>
          <p:spPr>
            <a:xfrm>
              <a:off x="8014505" y="3264811"/>
              <a:ext cx="3583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contents inside the CPU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98262EC-EF6D-1A50-E903-69782169E18E}"/>
                </a:ext>
              </a:extLst>
            </p:cNvPr>
            <p:cNvCxnSpPr/>
            <p:nvPr/>
          </p:nvCxnSpPr>
          <p:spPr>
            <a:xfrm flipV="1">
              <a:off x="8662737" y="2157663"/>
              <a:ext cx="1243263" cy="1136577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A2469ECA-0B27-DF83-2CEB-37319704597E}"/>
              </a:ext>
            </a:extLst>
          </p:cNvPr>
          <p:cNvSpPr txBox="1"/>
          <p:nvPr/>
        </p:nvSpPr>
        <p:spPr>
          <a:xfrm>
            <a:off x="97559" y="95570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Main Memory</a:t>
            </a:r>
          </a:p>
        </p:txBody>
      </p:sp>
      <p:sp>
        <p:nvSpPr>
          <p:cNvPr id="54" name="Left Brace 53">
            <a:extLst>
              <a:ext uri="{FF2B5EF4-FFF2-40B4-BE49-F238E27FC236}">
                <a16:creationId xmlns:a16="http://schemas.microsoft.com/office/drawing/2014/main" id="{A1612921-1EC4-E5CC-AE9A-7A01599EBFD1}"/>
              </a:ext>
            </a:extLst>
          </p:cNvPr>
          <p:cNvSpPr/>
          <p:nvPr/>
        </p:nvSpPr>
        <p:spPr>
          <a:xfrm>
            <a:off x="1680044" y="4431026"/>
            <a:ext cx="512153" cy="2003863"/>
          </a:xfrm>
          <a:prstGeom prst="leftBrace">
            <a:avLst>
              <a:gd name="adj1" fmla="val 8333"/>
              <a:gd name="adj2" fmla="val 75805"/>
            </a:avLst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89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" grpId="0" uiExpand="1" build="p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/>
      <p:bldP spid="20" grpId="0"/>
      <p:bldP spid="53" grpId="0"/>
      <p:bldP spid="5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63963</TotalTime>
  <Words>9595</Words>
  <Application>Microsoft Macintosh PowerPoint</Application>
  <PresentationFormat>Widescreen</PresentationFormat>
  <Paragraphs>1896</Paragraphs>
  <Slides>74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3" baseType="lpstr">
      <vt:lpstr>Arial</vt:lpstr>
      <vt:lpstr>Arial Regular</vt:lpstr>
      <vt:lpstr>ArialMT</vt:lpstr>
      <vt:lpstr>Calibri</vt:lpstr>
      <vt:lpstr>Consolas</vt:lpstr>
      <vt:lpstr>Courier</vt:lpstr>
      <vt:lpstr>Courier New</vt:lpstr>
      <vt:lpstr>Wingdings</vt:lpstr>
      <vt:lpstr>Theme1</vt:lpstr>
      <vt:lpstr>PowerPoint Presentation</vt:lpstr>
      <vt:lpstr>Arm Core Organization &amp; Floorplan Examples</vt:lpstr>
      <vt:lpstr>Memory Triangle: Hardware Cost/Performance/Capacity Tiers</vt:lpstr>
      <vt:lpstr>32-Bit Arm - Registers</vt:lpstr>
      <vt:lpstr>Assembly and Machine Code</vt:lpstr>
      <vt:lpstr>Anatomy of an Assembly instruction</vt:lpstr>
      <vt:lpstr>Meaning of an Instruction</vt:lpstr>
      <vt:lpstr>32-Bit Arm - Registers</vt:lpstr>
      <vt:lpstr>Program Execution: A Series of Instructions</vt:lpstr>
      <vt:lpstr>Program Execution: Looping in the Execution Flow</vt:lpstr>
      <vt:lpstr>How to Access Memory?</vt:lpstr>
      <vt:lpstr>32-Bit Arm is a Load/Store Architecture</vt:lpstr>
      <vt:lpstr>Using Registers as Pointers to Memory - Load</vt:lpstr>
      <vt:lpstr>Using Registers as Pointers to Memory - Store</vt:lpstr>
      <vt:lpstr>Arm Register Summary</vt:lpstr>
      <vt:lpstr>Using Aarch32 Registers</vt:lpstr>
      <vt:lpstr>CPU Operational Overview: Executing Machine Code</vt:lpstr>
      <vt:lpstr>AArch32 Instruction Categories</vt:lpstr>
      <vt:lpstr>Basic Arm Machine Code Instructions</vt:lpstr>
      <vt:lpstr>R (register) Type Data Processing: Machine Code</vt:lpstr>
      <vt:lpstr>I (immediate) Type Data Processing: Machine Code</vt:lpstr>
      <vt:lpstr>How are I – Type Constants Encoded in the instruction?</vt:lpstr>
      <vt:lpstr>First Look: Copying Values To Registers - MOV</vt:lpstr>
      <vt:lpstr>mov – Copies Register Content between registers</vt:lpstr>
      <vt:lpstr>What is a Bitwise Operation?</vt:lpstr>
      <vt:lpstr>Bitwise Not (vs Boolean Not)</vt:lpstr>
      <vt:lpstr>First Look: Copying Values To Registers – MVN (negate)</vt:lpstr>
      <vt:lpstr>mvn – Copies NOT (~) of Register content between registers</vt:lpstr>
      <vt:lpstr>First Look: Add/Sub Registers</vt:lpstr>
      <vt:lpstr>add/sub/rsub – Add or Subtract two integers</vt:lpstr>
      <vt:lpstr>Writing a Sequence of Add &amp; Subtract Instructions</vt:lpstr>
      <vt:lpstr>Overview: Line Layout in an Arm Assembly Source File - 1 </vt:lpstr>
      <vt:lpstr>Overview: Line Layout in an Arm Assembly Source File - 2 </vt:lpstr>
      <vt:lpstr>Labels in Arm Assembly</vt:lpstr>
      <vt:lpstr>Assembler Directives: Label Scope Control (Normal Labels only)</vt:lpstr>
      <vt:lpstr>Assembler Directives: .equ and .equiv</vt:lpstr>
      <vt:lpstr>Example: Assembler Directive and Instructions</vt:lpstr>
      <vt:lpstr>Unconditional Branching –   Forces Execution to Continue at a Specified Label (goto)</vt:lpstr>
      <vt:lpstr>Examples of of Unconditional Branching</vt:lpstr>
      <vt:lpstr>cmp/cmm – Making Conditional Tests</vt:lpstr>
      <vt:lpstr>Quick Overview of the Condition Bits/Flags</vt:lpstr>
      <vt:lpstr>Conditional Branch: Changing the Next Instruction to Execute</vt:lpstr>
      <vt:lpstr>Anatomy of a Sample Branch:  Changing the Next Instruction to Execute</vt:lpstr>
      <vt:lpstr>Conditional Branch: Changing the Next Instruction to Execute</vt:lpstr>
      <vt:lpstr>When do you use a Signed or Unsigned Conditional Branch?</vt:lpstr>
      <vt:lpstr>Review Anatomy of a Conditional Branch: If statement</vt:lpstr>
      <vt:lpstr>Examples: Guards (Conditional Tests) and their Inverse</vt:lpstr>
      <vt:lpstr>Program Flow: Keeping the same "Block Order" as C</vt:lpstr>
      <vt:lpstr>Branch Guard "Adjustment" Table Preserving Block Order In Code</vt:lpstr>
      <vt:lpstr>Program Flow:  Simple If statement, No Else</vt:lpstr>
      <vt:lpstr>If statement examples – Branch Around the True block!</vt:lpstr>
      <vt:lpstr>Program Flow: If with an Else</vt:lpstr>
      <vt:lpstr>If with an Else Examples</vt:lpstr>
      <vt:lpstr>If with an Else Block order: All These Are Equivalent</vt:lpstr>
      <vt:lpstr>Branching What not to do: Spaghetti Code</vt:lpstr>
      <vt:lpstr>Bad Style: Branching Upwards (Not a loop)</vt:lpstr>
      <vt:lpstr>Branching: Use Fall through!</vt:lpstr>
      <vt:lpstr>Switch Statement </vt:lpstr>
      <vt:lpstr>Program Flow – Short Circuit or Minimal Evaluation</vt:lpstr>
      <vt:lpstr>Program Flow – If statements &amp;&amp; compound tests - 1</vt:lpstr>
      <vt:lpstr>Program Flow – If statements &amp;&amp; compound tests - 2</vt:lpstr>
      <vt:lpstr>Program Flow – If statements || compound tests - 1</vt:lpstr>
      <vt:lpstr>Program Flow – If statements || compound tests - 2</vt:lpstr>
      <vt:lpstr>Program Flow – multiple branches, one cmp </vt:lpstr>
      <vt:lpstr>Program Flow – Pre-test and Post-test Loop Guards</vt:lpstr>
      <vt:lpstr>Pre-Test Guards - While Loop</vt:lpstr>
      <vt:lpstr>Post-Test Guards – Do While Loop</vt:lpstr>
      <vt:lpstr>Program Flow – Counting (For) Loop</vt:lpstr>
      <vt:lpstr>Nested loops</vt:lpstr>
      <vt:lpstr>Keeps loops Properly Nested</vt:lpstr>
      <vt:lpstr>more to come….</vt:lpstr>
      <vt:lpstr>Extra Slides Information only Not part of class</vt:lpstr>
      <vt:lpstr>Rot4 - Imm8 Values</vt:lpstr>
      <vt:lpstr>Branch Target Address (BTA): What Is imm24?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2833</cp:revision>
  <cp:lastPrinted>2022-11-01T17:56:34Z</cp:lastPrinted>
  <dcterms:created xsi:type="dcterms:W3CDTF">2018-10-05T16:35:28Z</dcterms:created>
  <dcterms:modified xsi:type="dcterms:W3CDTF">2022-11-01T17:56:40Z</dcterms:modified>
  <cp:category/>
</cp:coreProperties>
</file>